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Economica"/>
      <p:regular r:id="rId27"/>
      <p:bold r:id="rId28"/>
      <p:italic r:id="rId29"/>
      <p:boldItalic r:id="rId30"/>
    </p:embeddedFont>
    <p:embeddedFont>
      <p:font typeface="Montserrat"/>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Economica-bold.fntdata"/><Relationship Id="rId27" Type="http://schemas.openxmlformats.org/officeDocument/2006/relationships/font" Target="fonts/Economic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Economica-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font" Target="fonts/Economica-boldItalic.fntdata"/><Relationship Id="rId11" Type="http://schemas.openxmlformats.org/officeDocument/2006/relationships/slide" Target="slides/slide6.xml"/><Relationship Id="rId33" Type="http://schemas.openxmlformats.org/officeDocument/2006/relationships/font" Target="fonts/Montserrat-italic.fntdata"/><Relationship Id="rId10" Type="http://schemas.openxmlformats.org/officeDocument/2006/relationships/slide" Target="slides/slide5.xml"/><Relationship Id="rId32" Type="http://schemas.openxmlformats.org/officeDocument/2006/relationships/font" Target="fonts/Montserrat-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Montserrat-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gif>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3.png>
</file>

<file path=ppt/media/image4.gif>
</file>

<file path=ppt/media/image5.png>
</file>

<file path=ppt/media/image6.png>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55771a4c63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5771a4c63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DBF9FF"/>
                </a:solidFill>
                <a:latin typeface="Trebuchet MS"/>
                <a:ea typeface="Trebuchet MS"/>
                <a:cs typeface="Trebuchet MS"/>
                <a:sym typeface="Trebuchet MS"/>
              </a:rPr>
              <a:t>Training protocol</a:t>
            </a:r>
            <a:endParaRPr sz="1400">
              <a:solidFill>
                <a:srgbClr val="DBF9FF"/>
              </a:solidFill>
              <a:latin typeface="Trebuchet MS"/>
              <a:ea typeface="Trebuchet MS"/>
              <a:cs typeface="Trebuchet MS"/>
              <a:sym typeface="Trebuchet MS"/>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55771a4c63_4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55771a4c63_4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DBF9FF"/>
                </a:solidFill>
                <a:latin typeface="Trebuchet MS"/>
                <a:ea typeface="Trebuchet MS"/>
                <a:cs typeface="Trebuchet MS"/>
                <a:sym typeface="Trebuchet MS"/>
              </a:rPr>
              <a:t>Training protocol</a:t>
            </a:r>
            <a:endParaRPr sz="1400">
              <a:solidFill>
                <a:srgbClr val="DBF9FF"/>
              </a:solidFill>
              <a:latin typeface="Trebuchet MS"/>
              <a:ea typeface="Trebuchet MS"/>
              <a:cs typeface="Trebuchet MS"/>
              <a:sym typeface="Trebuchet MS"/>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55771a4c63_4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55771a4c63_4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DBF9FF"/>
                </a:solidFill>
                <a:latin typeface="Trebuchet MS"/>
                <a:ea typeface="Trebuchet MS"/>
                <a:cs typeface="Trebuchet MS"/>
                <a:sym typeface="Trebuchet MS"/>
              </a:rPr>
              <a:t>Training protocol</a:t>
            </a:r>
            <a:endParaRPr sz="1400">
              <a:solidFill>
                <a:srgbClr val="DBF9FF"/>
              </a:solidFill>
              <a:latin typeface="Trebuchet MS"/>
              <a:ea typeface="Trebuchet MS"/>
              <a:cs typeface="Trebuchet MS"/>
              <a:sym typeface="Trebuchet MS"/>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55771a4c63_4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55771a4c63_4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DBF9FF"/>
                </a:solidFill>
                <a:latin typeface="Trebuchet MS"/>
                <a:ea typeface="Trebuchet MS"/>
                <a:cs typeface="Trebuchet MS"/>
                <a:sym typeface="Trebuchet MS"/>
              </a:rPr>
              <a:t>Training protocol</a:t>
            </a:r>
            <a:endParaRPr sz="1400">
              <a:solidFill>
                <a:srgbClr val="DBF9FF"/>
              </a:solidFill>
              <a:latin typeface="Trebuchet MS"/>
              <a:ea typeface="Trebuchet MS"/>
              <a:cs typeface="Trebuchet MS"/>
              <a:sym typeface="Trebuchet MS"/>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55771a4c63_4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55771a4c63_4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DBF9FF"/>
                </a:solidFill>
                <a:latin typeface="Trebuchet MS"/>
                <a:ea typeface="Trebuchet MS"/>
                <a:cs typeface="Trebuchet MS"/>
                <a:sym typeface="Trebuchet MS"/>
              </a:rPr>
              <a:t>Training protocol</a:t>
            </a:r>
            <a:endParaRPr sz="1400">
              <a:solidFill>
                <a:srgbClr val="DBF9FF"/>
              </a:solidFill>
              <a:latin typeface="Trebuchet MS"/>
              <a:ea typeface="Trebuchet MS"/>
              <a:cs typeface="Trebuchet MS"/>
              <a:sym typeface="Trebuchet MS"/>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55771a4c63_4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55771a4c63_4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DBF9FF"/>
                </a:solidFill>
                <a:latin typeface="Trebuchet MS"/>
                <a:ea typeface="Trebuchet MS"/>
                <a:cs typeface="Trebuchet MS"/>
                <a:sym typeface="Trebuchet MS"/>
              </a:rPr>
              <a:t>Training protocol</a:t>
            </a:r>
            <a:endParaRPr sz="1400">
              <a:solidFill>
                <a:srgbClr val="DBF9FF"/>
              </a:solidFill>
              <a:latin typeface="Trebuchet MS"/>
              <a:ea typeface="Trebuchet MS"/>
              <a:cs typeface="Trebuchet MS"/>
              <a:sym typeface="Trebuchet MS"/>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55771a4c63_4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55771a4c63_4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55771a4c63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55771a4c63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55771a4c63_4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5771a4c63_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55771a4c63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55771a4c63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55771a4c63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55771a4c63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55771a4c63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55771a4c63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55771a4c63_4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55771a4c63_4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55771a4c63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55771a4c63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55771a4c63_4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5771a4c63_4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55771a4c63_4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55771a4c63_4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55771a4c63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55771a4c63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55771a4c63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55771a4c63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55771a4c63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55771a4c63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55771a4c63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55771a4c63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gif"/><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gif"/><Relationship Id="rId4" Type="http://schemas.openxmlformats.org/officeDocument/2006/relationships/image" Target="../media/image7.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gif"/><Relationship Id="rId4" Type="http://schemas.openxmlformats.org/officeDocument/2006/relationships/image" Target="../media/image10.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214075" y="855775"/>
            <a:ext cx="5383800" cy="1880400"/>
          </a:xfrm>
          <a:prstGeom prst="rect">
            <a:avLst/>
          </a:prstGeom>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lang="en" sz="3600">
                <a:solidFill>
                  <a:srgbClr val="FFFFFF"/>
                </a:solidFill>
                <a:latin typeface="Economica"/>
                <a:ea typeface="Economica"/>
                <a:cs typeface="Economica"/>
                <a:sym typeface="Economica"/>
              </a:rPr>
              <a:t>Learning Atari Game Strategies  using Deep Reinforcement Learning</a:t>
            </a:r>
            <a:endParaRPr sz="1400">
              <a:solidFill>
                <a:srgbClr val="FFFFFF"/>
              </a:solidFill>
              <a:latin typeface="Economica"/>
              <a:ea typeface="Economica"/>
              <a:cs typeface="Economica"/>
              <a:sym typeface="Economica"/>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635" lvl="0" marL="12700" marR="5080" rtl="0" algn="ctr">
              <a:lnSpc>
                <a:spcPct val="103000"/>
              </a:lnSpc>
              <a:spcBef>
                <a:spcPts val="0"/>
              </a:spcBef>
              <a:spcAft>
                <a:spcPts val="0"/>
              </a:spcAft>
              <a:buClr>
                <a:srgbClr val="000000"/>
              </a:buClr>
              <a:buFont typeface="Arial"/>
              <a:buNone/>
            </a:pPr>
            <a:r>
              <a:rPr lang="en" sz="1100">
                <a:solidFill>
                  <a:srgbClr val="FFFFFF"/>
                </a:solidFill>
                <a:latin typeface="Arial"/>
                <a:ea typeface="Arial"/>
                <a:cs typeface="Arial"/>
                <a:sym typeface="Arial"/>
              </a:rPr>
              <a:t>Supriya Kumari [1605411]</a:t>
            </a:r>
            <a:endParaRPr sz="1100">
              <a:solidFill>
                <a:srgbClr val="FFFFFF"/>
              </a:solidFill>
              <a:latin typeface="Arial"/>
              <a:ea typeface="Arial"/>
              <a:cs typeface="Arial"/>
              <a:sym typeface="Arial"/>
            </a:endParaRPr>
          </a:p>
          <a:p>
            <a:pPr indent="-635" lvl="0" marL="12700" marR="5080" rtl="0" algn="ctr">
              <a:lnSpc>
                <a:spcPct val="103000"/>
              </a:lnSpc>
              <a:spcBef>
                <a:spcPts val="55"/>
              </a:spcBef>
              <a:spcAft>
                <a:spcPts val="0"/>
              </a:spcAft>
              <a:buClr>
                <a:srgbClr val="000000"/>
              </a:buClr>
              <a:buFont typeface="Arial"/>
              <a:buNone/>
            </a:pPr>
            <a:r>
              <a:rPr lang="en" sz="1100">
                <a:solidFill>
                  <a:srgbClr val="FFFFFF"/>
                </a:solidFill>
                <a:latin typeface="Arial"/>
                <a:ea typeface="Arial"/>
                <a:cs typeface="Arial"/>
                <a:sym typeface="Arial"/>
              </a:rPr>
              <a:t>Rohit Kumar [1605045]</a:t>
            </a: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1297500" y="359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DBF9FF"/>
                </a:solidFill>
                <a:latin typeface="Trebuchet MS"/>
                <a:ea typeface="Trebuchet MS"/>
                <a:cs typeface="Trebuchet MS"/>
                <a:sym typeface="Trebuchet MS"/>
              </a:rPr>
              <a:t>Training protocol</a:t>
            </a:r>
            <a:endParaRPr>
              <a:solidFill>
                <a:srgbClr val="DBF9FF"/>
              </a:solidFill>
              <a:latin typeface="Trebuchet MS"/>
              <a:ea typeface="Trebuchet MS"/>
              <a:cs typeface="Trebuchet MS"/>
              <a:sym typeface="Trebuchet MS"/>
            </a:endParaRPr>
          </a:p>
        </p:txBody>
      </p:sp>
      <p:sp>
        <p:nvSpPr>
          <p:cNvPr id="198" name="Google Shape;198;p22"/>
          <p:cNvSpPr txBox="1"/>
          <p:nvPr>
            <p:ph idx="1" type="body"/>
          </p:nvPr>
        </p:nvSpPr>
        <p:spPr>
          <a:xfrm>
            <a:off x="1297500" y="812125"/>
            <a:ext cx="7679400" cy="4331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99" name="Google Shape;199;p22"/>
          <p:cNvPicPr preferRelativeResize="0"/>
          <p:nvPr/>
        </p:nvPicPr>
        <p:blipFill>
          <a:blip r:embed="rId3">
            <a:alphaModFix/>
          </a:blip>
          <a:stretch>
            <a:fillRect/>
          </a:stretch>
        </p:blipFill>
        <p:spPr>
          <a:xfrm>
            <a:off x="1447300" y="900975"/>
            <a:ext cx="7370801" cy="41658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3"/>
          <p:cNvSpPr txBox="1"/>
          <p:nvPr>
            <p:ph type="title"/>
          </p:nvPr>
        </p:nvSpPr>
        <p:spPr>
          <a:xfrm>
            <a:off x="1297500" y="359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DBF9FF"/>
                </a:solidFill>
                <a:latin typeface="Trebuchet MS"/>
                <a:ea typeface="Trebuchet MS"/>
                <a:cs typeface="Trebuchet MS"/>
                <a:sym typeface="Trebuchet MS"/>
              </a:rPr>
              <a:t>Training protocol</a:t>
            </a:r>
            <a:endParaRPr>
              <a:solidFill>
                <a:srgbClr val="DBF9FF"/>
              </a:solidFill>
              <a:latin typeface="Trebuchet MS"/>
              <a:ea typeface="Trebuchet MS"/>
              <a:cs typeface="Trebuchet MS"/>
              <a:sym typeface="Trebuchet MS"/>
            </a:endParaRPr>
          </a:p>
        </p:txBody>
      </p:sp>
      <p:sp>
        <p:nvSpPr>
          <p:cNvPr id="205" name="Google Shape;205;p23"/>
          <p:cNvSpPr txBox="1"/>
          <p:nvPr>
            <p:ph idx="1" type="body"/>
          </p:nvPr>
        </p:nvSpPr>
        <p:spPr>
          <a:xfrm>
            <a:off x="1297500" y="1361825"/>
            <a:ext cx="7038900" cy="355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6" name="Google Shape;206;p23"/>
          <p:cNvPicPr preferRelativeResize="0"/>
          <p:nvPr/>
        </p:nvPicPr>
        <p:blipFill>
          <a:blip r:embed="rId3">
            <a:alphaModFix/>
          </a:blip>
          <a:stretch>
            <a:fillRect/>
          </a:stretch>
        </p:blipFill>
        <p:spPr>
          <a:xfrm>
            <a:off x="1408975" y="900975"/>
            <a:ext cx="7351599" cy="41658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24"/>
          <p:cNvSpPr txBox="1"/>
          <p:nvPr>
            <p:ph type="title"/>
          </p:nvPr>
        </p:nvSpPr>
        <p:spPr>
          <a:xfrm>
            <a:off x="1297500" y="359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DBF9FF"/>
                </a:solidFill>
                <a:latin typeface="Trebuchet MS"/>
                <a:ea typeface="Trebuchet MS"/>
                <a:cs typeface="Trebuchet MS"/>
                <a:sym typeface="Trebuchet MS"/>
              </a:rPr>
              <a:t>Training protocol</a:t>
            </a:r>
            <a:endParaRPr>
              <a:solidFill>
                <a:srgbClr val="DBF9FF"/>
              </a:solidFill>
              <a:latin typeface="Trebuchet MS"/>
              <a:ea typeface="Trebuchet MS"/>
              <a:cs typeface="Trebuchet MS"/>
              <a:sym typeface="Trebuchet MS"/>
            </a:endParaRPr>
          </a:p>
        </p:txBody>
      </p:sp>
      <p:sp>
        <p:nvSpPr>
          <p:cNvPr id="212" name="Google Shape;212;p24"/>
          <p:cNvSpPr txBox="1"/>
          <p:nvPr>
            <p:ph idx="1" type="body"/>
          </p:nvPr>
        </p:nvSpPr>
        <p:spPr>
          <a:xfrm>
            <a:off x="1297500" y="1361825"/>
            <a:ext cx="7038900" cy="355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13" name="Google Shape;213;p24"/>
          <p:cNvPicPr preferRelativeResize="0"/>
          <p:nvPr/>
        </p:nvPicPr>
        <p:blipFill>
          <a:blip r:embed="rId3">
            <a:alphaModFix/>
          </a:blip>
          <a:stretch>
            <a:fillRect/>
          </a:stretch>
        </p:blipFill>
        <p:spPr>
          <a:xfrm>
            <a:off x="1436950" y="1049250"/>
            <a:ext cx="7381151" cy="4007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25"/>
          <p:cNvSpPr txBox="1"/>
          <p:nvPr>
            <p:ph type="title"/>
          </p:nvPr>
        </p:nvSpPr>
        <p:spPr>
          <a:xfrm>
            <a:off x="1297500" y="359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DBF9FF"/>
                </a:solidFill>
                <a:latin typeface="Trebuchet MS"/>
                <a:ea typeface="Trebuchet MS"/>
                <a:cs typeface="Trebuchet MS"/>
                <a:sym typeface="Trebuchet MS"/>
              </a:rPr>
              <a:t>Training protocol</a:t>
            </a:r>
            <a:endParaRPr>
              <a:solidFill>
                <a:srgbClr val="DBF9FF"/>
              </a:solidFill>
              <a:latin typeface="Trebuchet MS"/>
              <a:ea typeface="Trebuchet MS"/>
              <a:cs typeface="Trebuchet MS"/>
              <a:sym typeface="Trebuchet MS"/>
            </a:endParaRPr>
          </a:p>
        </p:txBody>
      </p:sp>
      <p:sp>
        <p:nvSpPr>
          <p:cNvPr id="219" name="Google Shape;219;p25"/>
          <p:cNvSpPr txBox="1"/>
          <p:nvPr>
            <p:ph idx="1" type="body"/>
          </p:nvPr>
        </p:nvSpPr>
        <p:spPr>
          <a:xfrm>
            <a:off x="1297500" y="1361825"/>
            <a:ext cx="7038900" cy="355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20" name="Google Shape;220;p25"/>
          <p:cNvPicPr preferRelativeResize="0"/>
          <p:nvPr/>
        </p:nvPicPr>
        <p:blipFill>
          <a:blip r:embed="rId3">
            <a:alphaModFix/>
          </a:blip>
          <a:stretch>
            <a:fillRect/>
          </a:stretch>
        </p:blipFill>
        <p:spPr>
          <a:xfrm>
            <a:off x="1436950" y="1049250"/>
            <a:ext cx="7420699" cy="40200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26"/>
          <p:cNvSpPr txBox="1"/>
          <p:nvPr>
            <p:ph type="title"/>
          </p:nvPr>
        </p:nvSpPr>
        <p:spPr>
          <a:xfrm>
            <a:off x="1297500" y="359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DBF9FF"/>
                </a:solidFill>
                <a:latin typeface="Trebuchet MS"/>
                <a:ea typeface="Trebuchet MS"/>
                <a:cs typeface="Trebuchet MS"/>
                <a:sym typeface="Trebuchet MS"/>
              </a:rPr>
              <a:t>Training protocol</a:t>
            </a:r>
            <a:endParaRPr>
              <a:solidFill>
                <a:srgbClr val="DBF9FF"/>
              </a:solidFill>
              <a:latin typeface="Trebuchet MS"/>
              <a:ea typeface="Trebuchet MS"/>
              <a:cs typeface="Trebuchet MS"/>
              <a:sym typeface="Trebuchet MS"/>
            </a:endParaRPr>
          </a:p>
        </p:txBody>
      </p:sp>
      <p:sp>
        <p:nvSpPr>
          <p:cNvPr id="226" name="Google Shape;226;p26"/>
          <p:cNvSpPr txBox="1"/>
          <p:nvPr>
            <p:ph idx="1" type="body"/>
          </p:nvPr>
        </p:nvSpPr>
        <p:spPr>
          <a:xfrm>
            <a:off x="1297500" y="1361825"/>
            <a:ext cx="7038900" cy="355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27" name="Google Shape;227;p26"/>
          <p:cNvPicPr preferRelativeResize="0"/>
          <p:nvPr/>
        </p:nvPicPr>
        <p:blipFill>
          <a:blip r:embed="rId3">
            <a:alphaModFix/>
          </a:blip>
          <a:stretch>
            <a:fillRect/>
          </a:stretch>
        </p:blipFill>
        <p:spPr>
          <a:xfrm>
            <a:off x="1361075" y="1092625"/>
            <a:ext cx="7532999" cy="38196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27"/>
          <p:cNvSpPr txBox="1"/>
          <p:nvPr>
            <p:ph type="title"/>
          </p:nvPr>
        </p:nvSpPr>
        <p:spPr>
          <a:xfrm>
            <a:off x="1297500" y="359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DBF9FF"/>
                </a:solidFill>
                <a:latin typeface="Trebuchet MS"/>
                <a:ea typeface="Trebuchet MS"/>
                <a:cs typeface="Trebuchet MS"/>
                <a:sym typeface="Trebuchet MS"/>
              </a:rPr>
              <a:t>Training protocol</a:t>
            </a:r>
            <a:endParaRPr>
              <a:solidFill>
                <a:srgbClr val="DBF9FF"/>
              </a:solidFill>
              <a:latin typeface="Trebuchet MS"/>
              <a:ea typeface="Trebuchet MS"/>
              <a:cs typeface="Trebuchet MS"/>
              <a:sym typeface="Trebuchet MS"/>
            </a:endParaRPr>
          </a:p>
        </p:txBody>
      </p:sp>
      <p:sp>
        <p:nvSpPr>
          <p:cNvPr id="233" name="Google Shape;233;p27"/>
          <p:cNvSpPr txBox="1"/>
          <p:nvPr>
            <p:ph idx="1" type="body"/>
          </p:nvPr>
        </p:nvSpPr>
        <p:spPr>
          <a:xfrm>
            <a:off x="1297500" y="1361825"/>
            <a:ext cx="7038900" cy="355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34" name="Google Shape;234;p27"/>
          <p:cNvPicPr preferRelativeResize="0"/>
          <p:nvPr/>
        </p:nvPicPr>
        <p:blipFill>
          <a:blip r:embed="rId3">
            <a:alphaModFix/>
          </a:blip>
          <a:stretch>
            <a:fillRect/>
          </a:stretch>
        </p:blipFill>
        <p:spPr>
          <a:xfrm>
            <a:off x="1366550" y="1127050"/>
            <a:ext cx="7617399" cy="39242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Episode</a:t>
            </a:r>
            <a:endParaRPr/>
          </a:p>
        </p:txBody>
      </p:sp>
      <p:sp>
        <p:nvSpPr>
          <p:cNvPr id="240" name="Google Shape;240;p2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1" name="Google Shape;241;p28"/>
          <p:cNvPicPr preferRelativeResize="0"/>
          <p:nvPr/>
        </p:nvPicPr>
        <p:blipFill>
          <a:blip r:embed="rId3">
            <a:alphaModFix/>
          </a:blip>
          <a:stretch>
            <a:fillRect/>
          </a:stretch>
        </p:blipFill>
        <p:spPr>
          <a:xfrm>
            <a:off x="99025" y="1516888"/>
            <a:ext cx="9010650" cy="3457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400">
              <a:solidFill>
                <a:srgbClr val="DBF9FF"/>
              </a:solidFill>
              <a:latin typeface="Trebuchet MS"/>
              <a:ea typeface="Trebuchet MS"/>
              <a:cs typeface="Trebuchet MS"/>
              <a:sym typeface="Trebuchet MS"/>
            </a:endParaRPr>
          </a:p>
          <a:p>
            <a:pPr indent="0" lvl="0" marL="0" rtl="0" algn="l">
              <a:lnSpc>
                <a:spcPct val="115000"/>
              </a:lnSpc>
              <a:spcBef>
                <a:spcPts val="0"/>
              </a:spcBef>
              <a:spcAft>
                <a:spcPts val="0"/>
              </a:spcAft>
              <a:buNone/>
            </a:pPr>
            <a:r>
              <a:rPr lang="en" sz="1600">
                <a:solidFill>
                  <a:srgbClr val="DBF9FF"/>
                </a:solidFill>
                <a:latin typeface="Trebuchet MS"/>
                <a:ea typeface="Trebuchet MS"/>
                <a:cs typeface="Trebuchet MS"/>
                <a:sym typeface="Trebuchet MS"/>
              </a:rPr>
              <a:t>Training protocol</a:t>
            </a:r>
            <a:endParaRPr sz="1600">
              <a:solidFill>
                <a:srgbClr val="DBF9FF"/>
              </a:solidFill>
              <a:latin typeface="Trebuchet MS"/>
              <a:ea typeface="Trebuchet MS"/>
              <a:cs typeface="Trebuchet MS"/>
              <a:sym typeface="Trebuchet MS"/>
            </a:endParaRPr>
          </a:p>
          <a:p>
            <a:pPr indent="0" lvl="0" marL="0" rtl="0" algn="l">
              <a:spcBef>
                <a:spcPts val="0"/>
              </a:spcBef>
              <a:spcAft>
                <a:spcPts val="0"/>
              </a:spcAft>
              <a:buNone/>
            </a:pPr>
            <a:r>
              <a:t/>
            </a:r>
            <a:endParaRPr/>
          </a:p>
        </p:txBody>
      </p:sp>
      <p:sp>
        <p:nvSpPr>
          <p:cNvPr id="247" name="Google Shape;247;p29"/>
          <p:cNvSpPr txBox="1"/>
          <p:nvPr>
            <p:ph idx="1" type="body"/>
          </p:nvPr>
        </p:nvSpPr>
        <p:spPr>
          <a:xfrm>
            <a:off x="1324625" y="1366800"/>
            <a:ext cx="7038900" cy="355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EEEEFF"/>
                </a:solidFill>
                <a:latin typeface="Calibri"/>
                <a:ea typeface="Calibri"/>
                <a:cs typeface="Calibri"/>
                <a:sym typeface="Calibri"/>
              </a:rPr>
              <a:t>For Pong, We  initialized the policy network with some W1, W2 and played 100 games of Pong.</a:t>
            </a:r>
            <a:endParaRPr sz="1400">
              <a:solidFill>
                <a:srgbClr val="EEEEFF"/>
              </a:solidFill>
              <a:latin typeface="Calibri"/>
              <a:ea typeface="Calibri"/>
              <a:cs typeface="Calibri"/>
              <a:sym typeface="Calibri"/>
            </a:endParaRPr>
          </a:p>
          <a:p>
            <a:pPr indent="0" lvl="0" marL="0" rtl="0" algn="l">
              <a:spcBef>
                <a:spcPts val="0"/>
              </a:spcBef>
              <a:spcAft>
                <a:spcPts val="0"/>
              </a:spcAft>
              <a:buNone/>
            </a:pPr>
            <a:r>
              <a:t/>
            </a:r>
            <a:endParaRPr sz="1400">
              <a:solidFill>
                <a:srgbClr val="EEEEFF"/>
              </a:solidFill>
              <a:latin typeface="Calibri"/>
              <a:ea typeface="Calibri"/>
              <a:cs typeface="Calibri"/>
              <a:sym typeface="Calibri"/>
            </a:endParaRPr>
          </a:p>
          <a:p>
            <a:pPr indent="0" lvl="0" marL="0" rtl="0" algn="l">
              <a:spcBef>
                <a:spcPts val="0"/>
              </a:spcBef>
              <a:spcAft>
                <a:spcPts val="0"/>
              </a:spcAft>
              <a:buNone/>
            </a:pPr>
            <a:r>
              <a:rPr lang="en" sz="1400">
                <a:solidFill>
                  <a:srgbClr val="EEEEFF"/>
                </a:solidFill>
                <a:latin typeface="Calibri"/>
                <a:ea typeface="Calibri"/>
                <a:cs typeface="Calibri"/>
                <a:sym typeface="Calibri"/>
              </a:rPr>
              <a:t>Lets us assume that each game is made up of 200 frames.</a:t>
            </a:r>
            <a:endParaRPr sz="1400">
              <a:solidFill>
                <a:srgbClr val="EEEEFF"/>
              </a:solidFill>
              <a:latin typeface="Calibri"/>
              <a:ea typeface="Calibri"/>
              <a:cs typeface="Calibri"/>
              <a:sym typeface="Calibri"/>
            </a:endParaRPr>
          </a:p>
          <a:p>
            <a:pPr indent="0" lvl="0" marL="0" rtl="0" algn="l">
              <a:spcBef>
                <a:spcPts val="0"/>
              </a:spcBef>
              <a:spcAft>
                <a:spcPts val="0"/>
              </a:spcAft>
              <a:buNone/>
            </a:pPr>
            <a:r>
              <a:rPr lang="en" sz="1400">
                <a:solidFill>
                  <a:srgbClr val="EEEEFF"/>
                </a:solidFill>
                <a:latin typeface="Calibri"/>
                <a:ea typeface="Calibri"/>
                <a:cs typeface="Calibri"/>
                <a:sym typeface="Calibri"/>
              </a:rPr>
              <a:t>So, in total we’ve made 20,000 decisions for going UP or DOWN </a:t>
            </a:r>
            <a:endParaRPr sz="1400">
              <a:solidFill>
                <a:srgbClr val="EEEEFF"/>
              </a:solidFill>
              <a:latin typeface="Calibri"/>
              <a:ea typeface="Calibri"/>
              <a:cs typeface="Calibri"/>
              <a:sym typeface="Calibri"/>
            </a:endParaRPr>
          </a:p>
          <a:p>
            <a:pPr indent="0" lvl="0" marL="0" rtl="0" algn="l">
              <a:spcBef>
                <a:spcPts val="0"/>
              </a:spcBef>
              <a:spcAft>
                <a:spcPts val="0"/>
              </a:spcAft>
              <a:buNone/>
            </a:pPr>
            <a:r>
              <a:t/>
            </a:r>
            <a:endParaRPr sz="1400">
              <a:solidFill>
                <a:srgbClr val="EEEEFF"/>
              </a:solidFill>
              <a:latin typeface="Calibri"/>
              <a:ea typeface="Calibri"/>
              <a:cs typeface="Calibri"/>
              <a:sym typeface="Calibri"/>
            </a:endParaRPr>
          </a:p>
          <a:p>
            <a:pPr indent="0" lvl="0" marL="0" rtl="0" algn="l">
              <a:spcBef>
                <a:spcPts val="0"/>
              </a:spcBef>
              <a:spcAft>
                <a:spcPts val="0"/>
              </a:spcAft>
              <a:buNone/>
            </a:pPr>
            <a:r>
              <a:rPr lang="en" sz="1400">
                <a:solidFill>
                  <a:srgbClr val="EEEEFF"/>
                </a:solidFill>
                <a:latin typeface="Calibri"/>
                <a:ea typeface="Calibri"/>
                <a:cs typeface="Calibri"/>
                <a:sym typeface="Calibri"/>
              </a:rPr>
              <a:t>For example,  Suppose </a:t>
            </a:r>
            <a:r>
              <a:rPr lang="en" sz="1400">
                <a:solidFill>
                  <a:srgbClr val="FF0000"/>
                </a:solidFill>
                <a:latin typeface="Calibri"/>
                <a:ea typeface="Calibri"/>
                <a:cs typeface="Calibri"/>
                <a:sym typeface="Calibri"/>
              </a:rPr>
              <a:t>Won</a:t>
            </a:r>
            <a:r>
              <a:rPr lang="en" sz="1400">
                <a:solidFill>
                  <a:srgbClr val="EEEEFF"/>
                </a:solidFill>
                <a:latin typeface="Calibri"/>
                <a:ea typeface="Calibri"/>
                <a:cs typeface="Calibri"/>
                <a:sym typeface="Calibri"/>
              </a:rPr>
              <a:t> 12 games and </a:t>
            </a:r>
            <a:r>
              <a:rPr lang="en" sz="1400">
                <a:solidFill>
                  <a:srgbClr val="93C47D"/>
                </a:solidFill>
                <a:latin typeface="Calibri"/>
                <a:ea typeface="Calibri"/>
                <a:cs typeface="Calibri"/>
                <a:sym typeface="Calibri"/>
              </a:rPr>
              <a:t>lost</a:t>
            </a:r>
            <a:r>
              <a:rPr lang="en" sz="1400">
                <a:solidFill>
                  <a:srgbClr val="EEEEFF"/>
                </a:solidFill>
                <a:latin typeface="Calibri"/>
                <a:ea typeface="Calibri"/>
                <a:cs typeface="Calibri"/>
                <a:sym typeface="Calibri"/>
              </a:rPr>
              <a:t> 88. </a:t>
            </a:r>
            <a:endParaRPr sz="1400">
              <a:solidFill>
                <a:srgbClr val="EEEEFF"/>
              </a:solidFill>
              <a:latin typeface="Calibri"/>
              <a:ea typeface="Calibri"/>
              <a:cs typeface="Calibri"/>
              <a:sym typeface="Calibri"/>
            </a:endParaRPr>
          </a:p>
          <a:p>
            <a:pPr indent="0" lvl="0" marL="0" rtl="0" algn="l">
              <a:spcBef>
                <a:spcPts val="0"/>
              </a:spcBef>
              <a:spcAft>
                <a:spcPts val="0"/>
              </a:spcAft>
              <a:buNone/>
            </a:pPr>
            <a:r>
              <a:rPr lang="en" sz="1400">
                <a:solidFill>
                  <a:srgbClr val="EEEEFF"/>
                </a:solidFill>
                <a:latin typeface="Calibri"/>
                <a:ea typeface="Calibri"/>
                <a:cs typeface="Calibri"/>
                <a:sym typeface="Calibri"/>
              </a:rPr>
              <a:t>So,	 </a:t>
            </a:r>
            <a:endParaRPr sz="1400">
              <a:solidFill>
                <a:srgbClr val="EEEEFF"/>
              </a:solidFill>
              <a:latin typeface="Calibri"/>
              <a:ea typeface="Calibri"/>
              <a:cs typeface="Calibri"/>
              <a:sym typeface="Calibri"/>
            </a:endParaRPr>
          </a:p>
          <a:p>
            <a:pPr indent="457200" lvl="0" marL="0" rtl="0" algn="l">
              <a:spcBef>
                <a:spcPts val="0"/>
              </a:spcBef>
              <a:spcAft>
                <a:spcPts val="0"/>
              </a:spcAft>
              <a:buNone/>
            </a:pPr>
            <a:r>
              <a:rPr lang="en" sz="1400">
                <a:solidFill>
                  <a:srgbClr val="EEEEFF"/>
                </a:solidFill>
                <a:latin typeface="Calibri"/>
                <a:ea typeface="Calibri"/>
                <a:cs typeface="Calibri"/>
                <a:sym typeface="Calibri"/>
              </a:rPr>
              <a:t>200*12 = 2400 Decisions we made in the winning games and do a positive update.</a:t>
            </a:r>
            <a:endParaRPr sz="1400">
              <a:solidFill>
                <a:srgbClr val="EEEEFF"/>
              </a:solidFill>
              <a:latin typeface="Calibri"/>
              <a:ea typeface="Calibri"/>
              <a:cs typeface="Calibri"/>
              <a:sym typeface="Calibri"/>
            </a:endParaRPr>
          </a:p>
          <a:p>
            <a:pPr indent="457200" lvl="0" marL="0" rtl="0" algn="l">
              <a:spcBef>
                <a:spcPts val="0"/>
              </a:spcBef>
              <a:spcAft>
                <a:spcPts val="0"/>
              </a:spcAft>
              <a:buNone/>
            </a:pPr>
            <a:r>
              <a:rPr lang="en" sz="1400">
                <a:solidFill>
                  <a:srgbClr val="EEEEFF"/>
                </a:solidFill>
                <a:latin typeface="Calibri"/>
                <a:ea typeface="Calibri"/>
                <a:cs typeface="Calibri"/>
                <a:sym typeface="Calibri"/>
              </a:rPr>
              <a:t>200*88 = 17600 Decisions we made in the losing games and do a negative update.</a:t>
            </a:r>
            <a:endParaRPr sz="1400">
              <a:solidFill>
                <a:srgbClr val="EEEEFF"/>
              </a:solidFill>
              <a:latin typeface="Calibri"/>
              <a:ea typeface="Calibri"/>
              <a:cs typeface="Calibri"/>
              <a:sym typeface="Calibri"/>
            </a:endParaRPr>
          </a:p>
          <a:p>
            <a:pPr indent="0" lvl="0" marL="0" rtl="0" algn="l">
              <a:spcBef>
                <a:spcPts val="0"/>
              </a:spcBef>
              <a:spcAft>
                <a:spcPts val="0"/>
              </a:spcAft>
              <a:buNone/>
            </a:pPr>
            <a:r>
              <a:t/>
            </a:r>
            <a:endParaRPr sz="1400">
              <a:solidFill>
                <a:srgbClr val="EEEEFF"/>
              </a:solidFill>
              <a:latin typeface="Calibri"/>
              <a:ea typeface="Calibri"/>
              <a:cs typeface="Calibri"/>
              <a:sym typeface="Calibri"/>
            </a:endParaRPr>
          </a:p>
          <a:p>
            <a:pPr indent="0" lvl="0" marL="0" rtl="0" algn="l">
              <a:spcBef>
                <a:spcPts val="0"/>
              </a:spcBef>
              <a:spcAft>
                <a:spcPts val="0"/>
              </a:spcAft>
              <a:buNone/>
            </a:pPr>
            <a:r>
              <a:rPr lang="en" sz="1400">
                <a:solidFill>
                  <a:srgbClr val="EEEEFF"/>
                </a:solidFill>
                <a:latin typeface="Calibri"/>
                <a:ea typeface="Calibri"/>
                <a:cs typeface="Calibri"/>
                <a:sym typeface="Calibri"/>
              </a:rPr>
              <a:t>The network will now become slightly more likely to repeat actions that worked, and slightly less likely to repeat actions that didn’t work.</a:t>
            </a:r>
            <a:endParaRPr sz="1400">
              <a:solidFill>
                <a:srgbClr val="000000"/>
              </a:solidFill>
              <a:latin typeface="Calibri"/>
              <a:ea typeface="Calibri"/>
              <a:cs typeface="Calibri"/>
              <a:sym typeface="Calibri"/>
            </a:endParaRPr>
          </a:p>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0"/>
          <p:cNvSpPr txBox="1"/>
          <p:nvPr>
            <p:ph type="title"/>
          </p:nvPr>
        </p:nvSpPr>
        <p:spPr>
          <a:xfrm>
            <a:off x="1297500" y="7877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Trebuchet MS"/>
                <a:ea typeface="Trebuchet MS"/>
                <a:cs typeface="Trebuchet MS"/>
                <a:sym typeface="Trebuchet MS"/>
              </a:rPr>
              <a:t>Experimental Results Obtained</a:t>
            </a:r>
            <a:endParaRPr>
              <a:solidFill>
                <a:srgbClr val="FFFFFF"/>
              </a:solidFill>
              <a:latin typeface="Trebuchet MS"/>
              <a:ea typeface="Trebuchet MS"/>
              <a:cs typeface="Trebuchet MS"/>
              <a:sym typeface="Trebuchet MS"/>
            </a:endParaRPr>
          </a:p>
        </p:txBody>
      </p:sp>
      <p:sp>
        <p:nvSpPr>
          <p:cNvPr id="253" name="Google Shape;253;p30"/>
          <p:cNvSpPr txBox="1"/>
          <p:nvPr>
            <p:ph idx="1" type="body"/>
          </p:nvPr>
        </p:nvSpPr>
        <p:spPr>
          <a:xfrm>
            <a:off x="1297500" y="1815825"/>
            <a:ext cx="7038900" cy="2911200"/>
          </a:xfrm>
          <a:prstGeom prst="rect">
            <a:avLst/>
          </a:prstGeom>
        </p:spPr>
        <p:txBody>
          <a:bodyPr anchorCtr="0" anchor="t" bIns="91425" lIns="91425" spcFirstLastPara="1" rIns="91425" wrap="square" tIns="91425">
            <a:noAutofit/>
          </a:bodyPr>
          <a:lstStyle/>
          <a:p>
            <a:pPr indent="0" lvl="0" marL="0" rtl="0" algn="l">
              <a:lnSpc>
                <a:spcPct val="103000"/>
              </a:lnSpc>
              <a:spcBef>
                <a:spcPts val="0"/>
              </a:spcBef>
              <a:spcAft>
                <a:spcPts val="0"/>
              </a:spcAft>
              <a:buNone/>
            </a:pPr>
            <a:r>
              <a:rPr lang="en" sz="1400">
                <a:solidFill>
                  <a:srgbClr val="FFFFFF"/>
                </a:solidFill>
                <a:latin typeface="Arial"/>
                <a:ea typeface="Arial"/>
                <a:cs typeface="Arial"/>
                <a:sym typeface="Arial"/>
              </a:rPr>
              <a:t>Our algorithm which used Policy Gradients reached a  running average of  -14 in 10,000 episodes of training.  i.e.On average it was able to score 7-21 against </a:t>
            </a:r>
            <a:r>
              <a:rPr lang="en" sz="1400">
                <a:solidFill>
                  <a:srgbClr val="FFFFFF"/>
                </a:solidFill>
                <a:latin typeface="Arial"/>
                <a:ea typeface="Arial"/>
                <a:cs typeface="Arial"/>
                <a:sym typeface="Arial"/>
              </a:rPr>
              <a:t>its</a:t>
            </a:r>
            <a:r>
              <a:rPr lang="en" sz="1400">
                <a:solidFill>
                  <a:srgbClr val="FFFFFF"/>
                </a:solidFill>
                <a:latin typeface="Arial"/>
                <a:ea typeface="Arial"/>
                <a:cs typeface="Arial"/>
                <a:sym typeface="Arial"/>
              </a:rPr>
              <a:t>  opponent. </a:t>
            </a:r>
            <a:endParaRPr sz="1400">
              <a:solidFill>
                <a:srgbClr val="FFFFFF"/>
              </a:solidFill>
              <a:latin typeface="Arial"/>
              <a:ea typeface="Arial"/>
              <a:cs typeface="Arial"/>
              <a:sym typeface="Arial"/>
            </a:endParaRPr>
          </a:p>
          <a:p>
            <a:pPr indent="0" lvl="0" marL="0" rtl="0" algn="l">
              <a:lnSpc>
                <a:spcPct val="103000"/>
              </a:lnSpc>
              <a:spcBef>
                <a:spcPts val="0"/>
              </a:spcBef>
              <a:spcAft>
                <a:spcPts val="0"/>
              </a:spcAft>
              <a:buNone/>
            </a:pPr>
            <a:r>
              <a:t/>
            </a:r>
            <a:endParaRPr sz="1400">
              <a:solidFill>
                <a:srgbClr val="FFFFFF"/>
              </a:solidFill>
              <a:latin typeface="Arial"/>
              <a:ea typeface="Arial"/>
              <a:cs typeface="Arial"/>
              <a:sym typeface="Arial"/>
            </a:endParaRPr>
          </a:p>
          <a:p>
            <a:pPr indent="0" lvl="0" marL="0" rtl="0" algn="l">
              <a:lnSpc>
                <a:spcPct val="103000"/>
              </a:lnSpc>
              <a:spcBef>
                <a:spcPts val="0"/>
              </a:spcBef>
              <a:spcAft>
                <a:spcPts val="0"/>
              </a:spcAft>
              <a:buNone/>
            </a:pPr>
            <a:r>
              <a:t/>
            </a:r>
            <a:endParaRPr sz="1400">
              <a:solidFill>
                <a:srgbClr val="FFFFFF"/>
              </a:solidFill>
              <a:latin typeface="Arial"/>
              <a:ea typeface="Arial"/>
              <a:cs typeface="Arial"/>
              <a:sym typeface="Arial"/>
            </a:endParaRPr>
          </a:p>
          <a:p>
            <a:pPr indent="0" lvl="0" marL="0" rtl="0" algn="l">
              <a:spcBef>
                <a:spcPts val="0"/>
              </a:spcBef>
              <a:spcAft>
                <a:spcPts val="0"/>
              </a:spcAft>
              <a:buNone/>
            </a:pPr>
            <a:r>
              <a:rPr lang="en" sz="1400">
                <a:solidFill>
                  <a:srgbClr val="FFFFFF"/>
                </a:solidFill>
                <a:latin typeface="Arial"/>
                <a:ea typeface="Arial"/>
                <a:cs typeface="Arial"/>
                <a:sym typeface="Arial"/>
              </a:rPr>
              <a:t>Our agent went from an average score of -21 (equivalent to losing every game 0-21 to the AI) to -8 (losing 13-21 on an average), sometimes even thrashing the Pong AI.</a:t>
            </a:r>
            <a:endParaRPr sz="1400">
              <a:solidFill>
                <a:srgbClr val="FFFFFF"/>
              </a:solidFill>
              <a:latin typeface="Arial"/>
              <a:ea typeface="Arial"/>
              <a:cs typeface="Arial"/>
              <a:sym typeface="Arial"/>
            </a:endParaRPr>
          </a:p>
          <a:p>
            <a:pPr indent="0" lvl="0" marL="0" rtl="0" algn="l">
              <a:lnSpc>
                <a:spcPct val="103000"/>
              </a:lnSpc>
              <a:spcBef>
                <a:spcPts val="1600"/>
              </a:spcBef>
              <a:spcAft>
                <a:spcPts val="0"/>
              </a:spcAft>
              <a:buNone/>
            </a:pPr>
            <a:r>
              <a:rPr lang="en" sz="1400">
                <a:solidFill>
                  <a:srgbClr val="FFFFFF"/>
                </a:solidFill>
                <a:latin typeface="Arial"/>
                <a:ea typeface="Arial"/>
                <a:cs typeface="Arial"/>
                <a:sym typeface="Arial"/>
              </a:rPr>
              <a:t>Our </a:t>
            </a:r>
            <a:r>
              <a:rPr lang="en" sz="1400">
                <a:solidFill>
                  <a:srgbClr val="FFFFFF"/>
                </a:solidFill>
                <a:latin typeface="Arial"/>
                <a:ea typeface="Arial"/>
                <a:cs typeface="Arial"/>
                <a:sym typeface="Arial"/>
              </a:rPr>
              <a:t>Training is still underway.</a:t>
            </a:r>
            <a:endParaRPr sz="1400">
              <a:solidFill>
                <a:srgbClr val="FFFFFF"/>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60" name="Google Shape;260;p31"/>
          <p:cNvPicPr preferRelativeResize="0"/>
          <p:nvPr/>
        </p:nvPicPr>
        <p:blipFill>
          <a:blip r:embed="rId3">
            <a:alphaModFix/>
          </a:blip>
          <a:stretch>
            <a:fillRect/>
          </a:stretch>
        </p:blipFill>
        <p:spPr>
          <a:xfrm>
            <a:off x="1" y="0"/>
            <a:ext cx="4571999" cy="5143501"/>
          </a:xfrm>
          <a:prstGeom prst="rect">
            <a:avLst/>
          </a:prstGeom>
          <a:noFill/>
          <a:ln>
            <a:noFill/>
          </a:ln>
        </p:spPr>
      </p:pic>
      <p:pic>
        <p:nvPicPr>
          <p:cNvPr id="261" name="Google Shape;261;p31"/>
          <p:cNvPicPr preferRelativeResize="0"/>
          <p:nvPr/>
        </p:nvPicPr>
        <p:blipFill>
          <a:blip r:embed="rId4">
            <a:alphaModFix/>
          </a:blip>
          <a:stretch>
            <a:fillRect/>
          </a:stretch>
        </p:blipFill>
        <p:spPr>
          <a:xfrm>
            <a:off x="4572000" y="0"/>
            <a:ext cx="570375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Clr>
                <a:srgbClr val="000000"/>
              </a:buClr>
              <a:buFont typeface="Arial"/>
              <a:buNone/>
            </a:pPr>
            <a:r>
              <a:rPr lang="en">
                <a:solidFill>
                  <a:srgbClr val="DBF9FF"/>
                </a:solidFill>
                <a:latin typeface="Trebuchet MS"/>
                <a:ea typeface="Trebuchet MS"/>
                <a:cs typeface="Trebuchet MS"/>
                <a:sym typeface="Trebuchet MS"/>
              </a:rPr>
              <a:t>Problem Statement</a:t>
            </a:r>
            <a:endParaRPr>
              <a:solidFill>
                <a:srgbClr val="DBF9FF"/>
              </a:solidFill>
            </a:endParaRPr>
          </a:p>
        </p:txBody>
      </p:sp>
      <p:sp>
        <p:nvSpPr>
          <p:cNvPr id="141" name="Google Shape;141;p14"/>
          <p:cNvSpPr txBox="1"/>
          <p:nvPr>
            <p:ph idx="1" type="body"/>
          </p:nvPr>
        </p:nvSpPr>
        <p:spPr>
          <a:xfrm>
            <a:off x="1297500" y="1307850"/>
            <a:ext cx="7038900" cy="3835800"/>
          </a:xfrm>
          <a:prstGeom prst="rect">
            <a:avLst/>
          </a:prstGeom>
        </p:spPr>
        <p:txBody>
          <a:bodyPr anchorCtr="0" anchor="t" bIns="91425" lIns="91425" spcFirstLastPara="1" rIns="91425" wrap="square" tIns="91425">
            <a:noAutofit/>
          </a:bodyPr>
          <a:lstStyle/>
          <a:p>
            <a:pPr indent="0" lvl="0" marL="12700" marR="5080" rtl="0" algn="l">
              <a:lnSpc>
                <a:spcPct val="103000"/>
              </a:lnSpc>
              <a:spcBef>
                <a:spcPts val="0"/>
              </a:spcBef>
              <a:spcAft>
                <a:spcPts val="0"/>
              </a:spcAft>
              <a:buClr>
                <a:srgbClr val="000000"/>
              </a:buClr>
              <a:buFont typeface="Arial"/>
              <a:buNone/>
            </a:pPr>
            <a:r>
              <a:rPr lang="en" sz="1400">
                <a:solidFill>
                  <a:srgbClr val="F3F3F3"/>
                </a:solidFill>
                <a:latin typeface="Arial"/>
                <a:ea typeface="Arial"/>
                <a:cs typeface="Arial"/>
                <a:sym typeface="Arial"/>
              </a:rPr>
              <a:t>Our aim is to create an AI agent which learns to play a  number of Atari games using the same set of hyper parameters.</a:t>
            </a:r>
            <a:endParaRPr sz="1400">
              <a:solidFill>
                <a:srgbClr val="F3F3F3"/>
              </a:solidFill>
            </a:endParaRPr>
          </a:p>
        </p:txBody>
      </p:sp>
      <p:pic>
        <p:nvPicPr>
          <p:cNvPr id="142" name="Google Shape;142;p14"/>
          <p:cNvPicPr preferRelativeResize="0"/>
          <p:nvPr/>
        </p:nvPicPr>
        <p:blipFill>
          <a:blip r:embed="rId3">
            <a:alphaModFix/>
          </a:blip>
          <a:stretch>
            <a:fillRect/>
          </a:stretch>
        </p:blipFill>
        <p:spPr>
          <a:xfrm>
            <a:off x="2036725" y="2017325"/>
            <a:ext cx="5141250" cy="294505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rial"/>
                <a:ea typeface="Arial"/>
                <a:cs typeface="Arial"/>
                <a:sym typeface="Arial"/>
              </a:rPr>
              <a:t>Things That We Learned</a:t>
            </a:r>
            <a:endParaRPr>
              <a:latin typeface="Arial"/>
              <a:ea typeface="Arial"/>
              <a:cs typeface="Arial"/>
              <a:sym typeface="Arial"/>
            </a:endParaRPr>
          </a:p>
        </p:txBody>
      </p:sp>
      <p:sp>
        <p:nvSpPr>
          <p:cNvPr id="267" name="Google Shape;267;p32"/>
          <p:cNvSpPr txBox="1"/>
          <p:nvPr>
            <p:ph idx="1" type="body"/>
          </p:nvPr>
        </p:nvSpPr>
        <p:spPr>
          <a:xfrm>
            <a:off x="1297500" y="1115850"/>
            <a:ext cx="7038900" cy="392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project introduced us to a new paradigm in machine learning - Reinforcement Learning. </a:t>
            </a:r>
            <a:endParaRPr/>
          </a:p>
          <a:p>
            <a:pPr indent="0" lvl="0" marL="0" rtl="0" algn="l">
              <a:spcBef>
                <a:spcPts val="1600"/>
              </a:spcBef>
              <a:spcAft>
                <a:spcPts val="0"/>
              </a:spcAft>
              <a:buNone/>
            </a:pPr>
            <a:r>
              <a:rPr lang="en"/>
              <a:t>The following is a broad list of concepts and some tools that we learned: </a:t>
            </a:r>
            <a:endParaRPr/>
          </a:p>
          <a:p>
            <a:pPr indent="0" lvl="0" marL="0" rtl="0" algn="l">
              <a:spcBef>
                <a:spcPts val="1600"/>
              </a:spcBef>
              <a:spcAft>
                <a:spcPts val="0"/>
              </a:spcAft>
              <a:buNone/>
            </a:pPr>
            <a:r>
              <a:rPr lang="en"/>
              <a:t> • Basic terminology in reinforcement learning like rewards, history, environment, markov states, policy, value function, model and discount factor. </a:t>
            </a:r>
            <a:endParaRPr/>
          </a:p>
          <a:p>
            <a:pPr indent="0" lvl="0" marL="0" rtl="0" algn="l">
              <a:spcBef>
                <a:spcPts val="1600"/>
              </a:spcBef>
              <a:spcAft>
                <a:spcPts val="0"/>
              </a:spcAft>
              <a:buNone/>
            </a:pPr>
            <a:r>
              <a:rPr lang="en"/>
              <a:t>• Bellman Expectation and Optimality Equations for value function and action value function.</a:t>
            </a:r>
            <a:endParaRPr/>
          </a:p>
          <a:p>
            <a:pPr indent="0" lvl="0" marL="0" rtl="0" algn="l">
              <a:spcBef>
                <a:spcPts val="1600"/>
              </a:spcBef>
              <a:spcAft>
                <a:spcPts val="0"/>
              </a:spcAft>
              <a:buNone/>
            </a:pPr>
            <a:r>
              <a:rPr lang="en"/>
              <a:t>• Model Free Prediction - Monte Carlo Learning and Temporal-Difference Learning </a:t>
            </a:r>
            <a:endParaRPr/>
          </a:p>
          <a:p>
            <a:pPr indent="0" lvl="0" marL="0" rtl="0" algn="l">
              <a:spcBef>
                <a:spcPts val="1600"/>
              </a:spcBef>
              <a:spcAft>
                <a:spcPts val="0"/>
              </a:spcAft>
              <a:buNone/>
            </a:pPr>
            <a:r>
              <a:rPr lang="en"/>
              <a:t>• </a:t>
            </a:r>
            <a:r>
              <a:rPr lang="en"/>
              <a:t>Policy Gradient Methods for RL </a:t>
            </a:r>
            <a:endParaRPr/>
          </a:p>
          <a:p>
            <a:pPr indent="0" lvl="0" marL="0" rtl="0" algn="l">
              <a:spcBef>
                <a:spcPts val="1600"/>
              </a:spcBef>
              <a:spcAft>
                <a:spcPts val="0"/>
              </a:spcAft>
              <a:buNone/>
            </a:pPr>
            <a:r>
              <a:rPr lang="en"/>
              <a:t>• Experience Replay</a:t>
            </a:r>
            <a:endParaRPr/>
          </a:p>
          <a:p>
            <a:pPr indent="0" lvl="0" marL="0" rtl="0" algn="l">
              <a:spcBef>
                <a:spcPts val="1600"/>
              </a:spcBef>
              <a:spcAft>
                <a:spcPts val="0"/>
              </a:spcAft>
              <a:buNone/>
            </a:pPr>
            <a:r>
              <a:rPr lang="en"/>
              <a:t>• Exploration and Exploitation</a:t>
            </a:r>
            <a:endParaRPr/>
          </a:p>
          <a:p>
            <a:pPr indent="0" lvl="0" marL="0" rtl="0" algn="l">
              <a:spcBef>
                <a:spcPts val="1600"/>
              </a:spcBef>
              <a:spcAft>
                <a:spcPts val="1600"/>
              </a:spcAft>
              <a:buNone/>
            </a:pPr>
            <a:r>
              <a:rPr lang="en"/>
              <a:t>• Open AI gym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33"/>
          <p:cNvSpPr txBox="1"/>
          <p:nvPr>
            <p:ph type="ctrTitle"/>
          </p:nvPr>
        </p:nvSpPr>
        <p:spPr>
          <a:xfrm>
            <a:off x="3214075" y="817450"/>
            <a:ext cx="5383800" cy="1880400"/>
          </a:xfrm>
          <a:prstGeom prst="rect">
            <a:avLst/>
          </a:prstGeom>
        </p:spPr>
        <p:txBody>
          <a:bodyPr anchorCtr="0" anchor="t" bIns="91425" lIns="91425" spcFirstLastPara="1" rIns="91425" wrap="square" tIns="91425">
            <a:noAutofit/>
          </a:bodyPr>
          <a:lstStyle/>
          <a:p>
            <a:pPr indent="0" lvl="0" marL="0" rtl="0" algn="l">
              <a:lnSpc>
                <a:spcPct val="107000"/>
              </a:lnSpc>
              <a:spcBef>
                <a:spcPts val="0"/>
              </a:spcBef>
              <a:spcAft>
                <a:spcPts val="0"/>
              </a:spcAft>
              <a:buNone/>
            </a:pPr>
            <a:r>
              <a:rPr lang="en" sz="3600">
                <a:solidFill>
                  <a:srgbClr val="FFFFFF"/>
                </a:solidFill>
                <a:latin typeface="Economica"/>
                <a:ea typeface="Economica"/>
                <a:cs typeface="Economica"/>
                <a:sym typeface="Economica"/>
              </a:rPr>
              <a:t>Demo a single game, Pong</a:t>
            </a:r>
            <a:endParaRPr sz="1400">
              <a:solidFill>
                <a:srgbClr val="FFFFFF"/>
              </a:solidFill>
              <a:latin typeface="Economica"/>
              <a:ea typeface="Economica"/>
              <a:cs typeface="Economica"/>
              <a:sym typeface="Economica"/>
            </a:endParaRPr>
          </a:p>
        </p:txBody>
      </p:sp>
      <p:sp>
        <p:nvSpPr>
          <p:cNvPr id="273" name="Google Shape;273;p3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635" lvl="0" marL="12700" marR="5080" rtl="0" algn="ctr">
              <a:lnSpc>
                <a:spcPct val="103000"/>
              </a:lnSpc>
              <a:spcBef>
                <a:spcPts val="55"/>
              </a:spcBef>
              <a:spcAft>
                <a:spcPts val="0"/>
              </a:spcAft>
              <a:buClr>
                <a:srgbClr val="000000"/>
              </a:buClr>
              <a:buFont typeface="Arial"/>
              <a:buNone/>
            </a:pPr>
            <a:r>
              <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Industrial Use case</a:t>
            </a:r>
            <a:endParaRPr/>
          </a:p>
          <a:p>
            <a:pPr indent="0" lvl="0" marL="0" rtl="0" algn="l">
              <a:spcBef>
                <a:spcPts val="0"/>
              </a:spcBef>
              <a:spcAft>
                <a:spcPts val="0"/>
              </a:spcAft>
              <a:buNone/>
            </a:pPr>
            <a:r>
              <a:t/>
            </a:r>
            <a:endParaRPr/>
          </a:p>
        </p:txBody>
      </p:sp>
      <p:sp>
        <p:nvSpPr>
          <p:cNvPr id="148" name="Google Shape;148;p15"/>
          <p:cNvSpPr txBox="1"/>
          <p:nvPr>
            <p:ph idx="1" type="body"/>
          </p:nvPr>
        </p:nvSpPr>
        <p:spPr>
          <a:xfrm>
            <a:off x="0" y="4288450"/>
            <a:ext cx="9335700" cy="661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latin typeface="Economica"/>
                <a:ea typeface="Economica"/>
                <a:cs typeface="Economica"/>
                <a:sym typeface="Economica"/>
              </a:rPr>
              <a:t>To Teach a robot to walk	                                     Train a car to navigate a steep hill</a:t>
            </a:r>
            <a:endParaRPr sz="2400">
              <a:latin typeface="Economica"/>
              <a:ea typeface="Economica"/>
              <a:cs typeface="Economica"/>
              <a:sym typeface="Economica"/>
            </a:endParaRPr>
          </a:p>
        </p:txBody>
      </p:sp>
      <p:pic>
        <p:nvPicPr>
          <p:cNvPr id="149" name="Google Shape;149;p15"/>
          <p:cNvPicPr preferRelativeResize="0"/>
          <p:nvPr/>
        </p:nvPicPr>
        <p:blipFill>
          <a:blip r:embed="rId3">
            <a:alphaModFix/>
          </a:blip>
          <a:stretch>
            <a:fillRect/>
          </a:stretch>
        </p:blipFill>
        <p:spPr>
          <a:xfrm>
            <a:off x="115025" y="1307850"/>
            <a:ext cx="4456975" cy="2798775"/>
          </a:xfrm>
          <a:prstGeom prst="rect">
            <a:avLst/>
          </a:prstGeom>
          <a:noFill/>
          <a:ln>
            <a:noFill/>
          </a:ln>
        </p:spPr>
      </p:pic>
      <p:pic>
        <p:nvPicPr>
          <p:cNvPr id="150" name="Google Shape;150;p15"/>
          <p:cNvPicPr preferRelativeResize="0"/>
          <p:nvPr/>
        </p:nvPicPr>
        <p:blipFill>
          <a:blip r:embed="rId4">
            <a:alphaModFix/>
          </a:blip>
          <a:stretch>
            <a:fillRect/>
          </a:stretch>
        </p:blipFill>
        <p:spPr>
          <a:xfrm>
            <a:off x="4725375" y="1307850"/>
            <a:ext cx="4188575" cy="2798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Industrial Use case</a:t>
            </a:r>
            <a:endParaRPr/>
          </a:p>
          <a:p>
            <a:pPr indent="0" lvl="0" marL="0" rtl="0" algn="l">
              <a:spcBef>
                <a:spcPts val="0"/>
              </a:spcBef>
              <a:spcAft>
                <a:spcPts val="0"/>
              </a:spcAft>
              <a:buNone/>
            </a:pPr>
            <a:r>
              <a:t/>
            </a:r>
            <a:endParaRPr/>
          </a:p>
        </p:txBody>
      </p:sp>
      <p:sp>
        <p:nvSpPr>
          <p:cNvPr id="156" name="Google Shape;156;p16"/>
          <p:cNvSpPr txBox="1"/>
          <p:nvPr>
            <p:ph idx="1" type="body"/>
          </p:nvPr>
        </p:nvSpPr>
        <p:spPr>
          <a:xfrm>
            <a:off x="0" y="4288450"/>
            <a:ext cx="9335700" cy="661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latin typeface="Economica"/>
                <a:ea typeface="Economica"/>
                <a:cs typeface="Economica"/>
                <a:sym typeface="Economica"/>
              </a:rPr>
              <a:t>NVIDIA uses Rl to navigate a rover	                   Robotic arm to reach target location</a:t>
            </a:r>
            <a:endParaRPr sz="2400">
              <a:latin typeface="Economica"/>
              <a:ea typeface="Economica"/>
              <a:cs typeface="Economica"/>
              <a:sym typeface="Economica"/>
            </a:endParaRPr>
          </a:p>
        </p:txBody>
      </p:sp>
      <p:pic>
        <p:nvPicPr>
          <p:cNvPr id="157" name="Google Shape;157;p16"/>
          <p:cNvPicPr preferRelativeResize="0"/>
          <p:nvPr/>
        </p:nvPicPr>
        <p:blipFill>
          <a:blip r:embed="rId3">
            <a:alphaModFix/>
          </a:blip>
          <a:stretch>
            <a:fillRect/>
          </a:stretch>
        </p:blipFill>
        <p:spPr>
          <a:xfrm>
            <a:off x="94625" y="1307850"/>
            <a:ext cx="4477376" cy="2798775"/>
          </a:xfrm>
          <a:prstGeom prst="rect">
            <a:avLst/>
          </a:prstGeom>
          <a:noFill/>
          <a:ln>
            <a:noFill/>
          </a:ln>
        </p:spPr>
      </p:pic>
      <p:pic>
        <p:nvPicPr>
          <p:cNvPr id="158" name="Google Shape;158;p16"/>
          <p:cNvPicPr preferRelativeResize="0"/>
          <p:nvPr/>
        </p:nvPicPr>
        <p:blipFill>
          <a:blip r:embed="rId4">
            <a:alphaModFix/>
          </a:blip>
          <a:stretch>
            <a:fillRect/>
          </a:stretch>
        </p:blipFill>
        <p:spPr>
          <a:xfrm>
            <a:off x="4724400" y="1307850"/>
            <a:ext cx="4267200" cy="2736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Industrial Use case</a:t>
            </a:r>
            <a:endParaRPr/>
          </a:p>
          <a:p>
            <a:pPr indent="0" lvl="0" marL="0" rtl="0" algn="l">
              <a:spcBef>
                <a:spcPts val="0"/>
              </a:spcBef>
              <a:spcAft>
                <a:spcPts val="0"/>
              </a:spcAft>
              <a:buNone/>
            </a:pPr>
            <a:r>
              <a:t/>
            </a:r>
            <a:endParaRPr/>
          </a:p>
        </p:txBody>
      </p:sp>
      <p:sp>
        <p:nvSpPr>
          <p:cNvPr id="164" name="Google Shape;164;p17"/>
          <p:cNvSpPr txBox="1"/>
          <p:nvPr>
            <p:ph idx="1" type="body"/>
          </p:nvPr>
        </p:nvSpPr>
        <p:spPr>
          <a:xfrm>
            <a:off x="0" y="4288450"/>
            <a:ext cx="9335700" cy="661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latin typeface="Economica"/>
                <a:ea typeface="Economica"/>
                <a:cs typeface="Economica"/>
                <a:sym typeface="Economica"/>
              </a:rPr>
              <a:t>Training intelligent agents in rich and realistic environments</a:t>
            </a:r>
            <a:endParaRPr sz="2400">
              <a:latin typeface="Economica"/>
              <a:ea typeface="Economica"/>
              <a:cs typeface="Economica"/>
              <a:sym typeface="Economica"/>
            </a:endParaRPr>
          </a:p>
        </p:txBody>
      </p:sp>
      <p:pic>
        <p:nvPicPr>
          <p:cNvPr id="165" name="Google Shape;165;p17"/>
          <p:cNvPicPr preferRelativeResize="0"/>
          <p:nvPr/>
        </p:nvPicPr>
        <p:blipFill>
          <a:blip r:embed="rId3">
            <a:alphaModFix/>
          </a:blip>
          <a:stretch>
            <a:fillRect/>
          </a:stretch>
        </p:blipFill>
        <p:spPr>
          <a:xfrm>
            <a:off x="152400" y="1335138"/>
            <a:ext cx="4419600" cy="2682400"/>
          </a:xfrm>
          <a:prstGeom prst="rect">
            <a:avLst/>
          </a:prstGeom>
          <a:noFill/>
          <a:ln>
            <a:noFill/>
          </a:ln>
        </p:spPr>
      </p:pic>
      <p:pic>
        <p:nvPicPr>
          <p:cNvPr id="166" name="Google Shape;166;p17"/>
          <p:cNvPicPr preferRelativeResize="0"/>
          <p:nvPr/>
        </p:nvPicPr>
        <p:blipFill>
          <a:blip r:embed="rId4">
            <a:alphaModFix/>
          </a:blip>
          <a:stretch>
            <a:fillRect/>
          </a:stretch>
        </p:blipFill>
        <p:spPr>
          <a:xfrm>
            <a:off x="4751225" y="1335150"/>
            <a:ext cx="4267200" cy="2682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18"/>
          <p:cNvSpPr txBox="1"/>
          <p:nvPr>
            <p:ph type="title"/>
          </p:nvPr>
        </p:nvSpPr>
        <p:spPr>
          <a:xfrm>
            <a:off x="1297375" y="409975"/>
            <a:ext cx="7038900" cy="9141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Clr>
                <a:srgbClr val="000000"/>
              </a:buClr>
              <a:buFont typeface="Arial"/>
              <a:buNone/>
            </a:pPr>
            <a:r>
              <a:rPr lang="en">
                <a:solidFill>
                  <a:srgbClr val="DBF9FF"/>
                </a:solidFill>
                <a:latin typeface="Trebuchet MS"/>
                <a:ea typeface="Trebuchet MS"/>
                <a:cs typeface="Trebuchet MS"/>
                <a:sym typeface="Trebuchet MS"/>
              </a:rPr>
              <a:t>Brief Background of RL</a:t>
            </a:r>
            <a:endParaRPr>
              <a:solidFill>
                <a:srgbClr val="DBF9FF"/>
              </a:solidFill>
            </a:endParaRPr>
          </a:p>
        </p:txBody>
      </p:sp>
      <p:sp>
        <p:nvSpPr>
          <p:cNvPr id="172" name="Google Shape;172;p18"/>
          <p:cNvSpPr txBox="1"/>
          <p:nvPr>
            <p:ph idx="1" type="body"/>
          </p:nvPr>
        </p:nvSpPr>
        <p:spPr>
          <a:xfrm>
            <a:off x="833875" y="1475400"/>
            <a:ext cx="8038500" cy="3494700"/>
          </a:xfrm>
          <a:prstGeom prst="rect">
            <a:avLst/>
          </a:prstGeom>
        </p:spPr>
        <p:txBody>
          <a:bodyPr anchorCtr="0" anchor="t" bIns="91425" lIns="91425" spcFirstLastPara="1" rIns="91425" wrap="square" tIns="91425">
            <a:noAutofit/>
          </a:bodyPr>
          <a:lstStyle/>
          <a:p>
            <a:pPr indent="0" lvl="0" marL="12700" marR="5080" rtl="0" algn="l">
              <a:lnSpc>
                <a:spcPct val="103000"/>
              </a:lnSpc>
              <a:spcBef>
                <a:spcPts val="0"/>
              </a:spcBef>
              <a:spcAft>
                <a:spcPts val="0"/>
              </a:spcAft>
              <a:buNone/>
            </a:pPr>
            <a:r>
              <a:rPr lang="en" sz="1400">
                <a:solidFill>
                  <a:srgbClr val="F3F3F3"/>
                </a:solidFill>
                <a:latin typeface="Arial"/>
                <a:ea typeface="Arial"/>
                <a:cs typeface="Arial"/>
                <a:sym typeface="Arial"/>
              </a:rPr>
              <a:t>Reinforcement learning develops control patterns by  providing feedback on a model’s selected </a:t>
            </a:r>
            <a:endParaRPr sz="1400">
              <a:solidFill>
                <a:srgbClr val="F3F3F3"/>
              </a:solidFill>
              <a:latin typeface="Arial"/>
              <a:ea typeface="Arial"/>
              <a:cs typeface="Arial"/>
              <a:sym typeface="Arial"/>
            </a:endParaRPr>
          </a:p>
          <a:p>
            <a:pPr indent="0" lvl="0" marL="0" marR="5080" rtl="0" algn="l">
              <a:lnSpc>
                <a:spcPct val="103000"/>
              </a:lnSpc>
              <a:spcBef>
                <a:spcPts val="0"/>
              </a:spcBef>
              <a:spcAft>
                <a:spcPts val="0"/>
              </a:spcAft>
              <a:buNone/>
            </a:pPr>
            <a:r>
              <a:rPr lang="en" sz="1400">
                <a:solidFill>
                  <a:srgbClr val="F3F3F3"/>
                </a:solidFill>
                <a:latin typeface="Arial"/>
                <a:ea typeface="Arial"/>
                <a:cs typeface="Arial"/>
                <a:sym typeface="Arial"/>
              </a:rPr>
              <a:t>actions, which  encourages the model to select better actions in the future.</a:t>
            </a:r>
            <a:endParaRPr sz="1400">
              <a:solidFill>
                <a:srgbClr val="F3F3F3"/>
              </a:solidFill>
              <a:latin typeface="Arial"/>
              <a:ea typeface="Arial"/>
              <a:cs typeface="Arial"/>
              <a:sym typeface="Arial"/>
            </a:endParaRPr>
          </a:p>
          <a:p>
            <a:pPr indent="0" lvl="0" marL="0" marR="5715" rtl="0" algn="l">
              <a:lnSpc>
                <a:spcPct val="103000"/>
              </a:lnSpc>
              <a:spcBef>
                <a:spcPts val="300"/>
              </a:spcBef>
              <a:spcAft>
                <a:spcPts val="0"/>
              </a:spcAft>
              <a:buClr>
                <a:srgbClr val="000000"/>
              </a:buClr>
              <a:buFont typeface="Arial"/>
              <a:buNone/>
            </a:pPr>
            <a:r>
              <a:t/>
            </a:r>
            <a:endParaRPr sz="1400">
              <a:solidFill>
                <a:srgbClr val="F3F3F3"/>
              </a:solidFill>
              <a:latin typeface="Arial"/>
              <a:ea typeface="Arial"/>
              <a:cs typeface="Arial"/>
              <a:sym typeface="Arial"/>
            </a:endParaRPr>
          </a:p>
          <a:p>
            <a:pPr indent="0" lvl="0" marL="0" marR="5715" rtl="0" algn="l">
              <a:lnSpc>
                <a:spcPct val="103000"/>
              </a:lnSpc>
              <a:spcBef>
                <a:spcPts val="300"/>
              </a:spcBef>
              <a:spcAft>
                <a:spcPts val="0"/>
              </a:spcAft>
              <a:buClr>
                <a:srgbClr val="000000"/>
              </a:buClr>
              <a:buFont typeface="Arial"/>
              <a:buNone/>
            </a:pPr>
            <a:r>
              <a:rPr lang="en" sz="1400">
                <a:solidFill>
                  <a:srgbClr val="F3F3F3"/>
                </a:solidFill>
                <a:latin typeface="Arial"/>
                <a:ea typeface="Arial"/>
                <a:cs typeface="Arial"/>
                <a:sym typeface="Arial"/>
              </a:rPr>
              <a:t>At each time step t </a:t>
            </a:r>
            <a:endParaRPr sz="1400">
              <a:solidFill>
                <a:srgbClr val="F3F3F3"/>
              </a:solidFill>
              <a:latin typeface="Arial"/>
              <a:ea typeface="Arial"/>
              <a:cs typeface="Arial"/>
              <a:sym typeface="Arial"/>
            </a:endParaRPr>
          </a:p>
          <a:p>
            <a:pPr indent="0" lvl="0" marL="12700" marR="5715" rtl="0" algn="l">
              <a:lnSpc>
                <a:spcPct val="103000"/>
              </a:lnSpc>
              <a:spcBef>
                <a:spcPts val="300"/>
              </a:spcBef>
              <a:spcAft>
                <a:spcPts val="0"/>
              </a:spcAft>
              <a:buClr>
                <a:srgbClr val="000000"/>
              </a:buClr>
              <a:buFont typeface="Arial"/>
              <a:buNone/>
            </a:pPr>
            <a:r>
              <a:t/>
            </a:r>
            <a:endParaRPr sz="1600">
              <a:solidFill>
                <a:srgbClr val="F3F3F3"/>
              </a:solidFill>
              <a:latin typeface="Arial"/>
              <a:ea typeface="Arial"/>
              <a:cs typeface="Arial"/>
              <a:sym typeface="Arial"/>
            </a:endParaRPr>
          </a:p>
          <a:p>
            <a:pPr indent="0" lvl="0" marL="12700" marR="5715" rtl="0" algn="l">
              <a:lnSpc>
                <a:spcPct val="103000"/>
              </a:lnSpc>
              <a:spcBef>
                <a:spcPts val="300"/>
              </a:spcBef>
              <a:spcAft>
                <a:spcPts val="0"/>
              </a:spcAft>
              <a:buClr>
                <a:srgbClr val="000000"/>
              </a:buClr>
              <a:buFont typeface="Arial"/>
              <a:buNone/>
            </a:pPr>
            <a:r>
              <a:rPr lang="en" sz="1600">
                <a:solidFill>
                  <a:srgbClr val="F3F3F3"/>
                </a:solidFill>
                <a:latin typeface="Arial"/>
                <a:ea typeface="Arial"/>
                <a:cs typeface="Arial"/>
                <a:sym typeface="Arial"/>
              </a:rPr>
              <a:t>The agent:</a:t>
            </a:r>
            <a:r>
              <a:rPr lang="en" sz="1400">
                <a:solidFill>
                  <a:srgbClr val="F3F3F3"/>
                </a:solidFill>
                <a:latin typeface="Arial"/>
                <a:ea typeface="Arial"/>
                <a:cs typeface="Arial"/>
                <a:sym typeface="Arial"/>
              </a:rPr>
              <a:t> 		</a:t>
            </a:r>
            <a:endParaRPr sz="1400">
              <a:solidFill>
                <a:srgbClr val="F3F3F3"/>
              </a:solidFill>
              <a:latin typeface="Arial"/>
              <a:ea typeface="Arial"/>
              <a:cs typeface="Arial"/>
              <a:sym typeface="Arial"/>
            </a:endParaRPr>
          </a:p>
          <a:p>
            <a:pPr indent="0" lvl="0" marL="12700" marR="5715" rtl="0" algn="l">
              <a:lnSpc>
                <a:spcPct val="103000"/>
              </a:lnSpc>
              <a:spcBef>
                <a:spcPts val="300"/>
              </a:spcBef>
              <a:spcAft>
                <a:spcPts val="0"/>
              </a:spcAft>
              <a:buClr>
                <a:srgbClr val="000000"/>
              </a:buClr>
              <a:buFont typeface="Arial"/>
              <a:buNone/>
            </a:pPr>
            <a:r>
              <a:rPr lang="en" sz="1400">
                <a:solidFill>
                  <a:srgbClr val="F3F3F3"/>
                </a:solidFill>
                <a:latin typeface="Arial"/>
                <a:ea typeface="Arial"/>
                <a:cs typeface="Arial"/>
                <a:sym typeface="Arial"/>
              </a:rPr>
              <a:t>             • Executes action At </a:t>
            </a:r>
            <a:endParaRPr sz="1400">
              <a:solidFill>
                <a:srgbClr val="F3F3F3"/>
              </a:solidFill>
              <a:latin typeface="Arial"/>
              <a:ea typeface="Arial"/>
              <a:cs typeface="Arial"/>
              <a:sym typeface="Arial"/>
            </a:endParaRPr>
          </a:p>
          <a:p>
            <a:pPr indent="0" lvl="0" marL="12700" marR="5715" rtl="0" algn="l">
              <a:lnSpc>
                <a:spcPct val="103000"/>
              </a:lnSpc>
              <a:spcBef>
                <a:spcPts val="300"/>
              </a:spcBef>
              <a:spcAft>
                <a:spcPts val="0"/>
              </a:spcAft>
              <a:buClr>
                <a:srgbClr val="000000"/>
              </a:buClr>
              <a:buFont typeface="Arial"/>
              <a:buNone/>
            </a:pPr>
            <a:r>
              <a:rPr lang="en" sz="1400">
                <a:solidFill>
                  <a:srgbClr val="F3F3F3"/>
                </a:solidFill>
                <a:latin typeface="Arial"/>
                <a:ea typeface="Arial"/>
                <a:cs typeface="Arial"/>
                <a:sym typeface="Arial"/>
              </a:rPr>
              <a:t>             • Receives observation Ot</a:t>
            </a:r>
            <a:endParaRPr sz="1400">
              <a:solidFill>
                <a:srgbClr val="F3F3F3"/>
              </a:solidFill>
              <a:latin typeface="Arial"/>
              <a:ea typeface="Arial"/>
              <a:cs typeface="Arial"/>
              <a:sym typeface="Arial"/>
            </a:endParaRPr>
          </a:p>
          <a:p>
            <a:pPr indent="0" lvl="0" marL="12700" marR="5715" rtl="0" algn="l">
              <a:lnSpc>
                <a:spcPct val="103000"/>
              </a:lnSpc>
              <a:spcBef>
                <a:spcPts val="300"/>
              </a:spcBef>
              <a:spcAft>
                <a:spcPts val="0"/>
              </a:spcAft>
              <a:buClr>
                <a:srgbClr val="000000"/>
              </a:buClr>
              <a:buFont typeface="Arial"/>
              <a:buNone/>
            </a:pPr>
            <a:r>
              <a:rPr lang="en" sz="1400">
                <a:solidFill>
                  <a:srgbClr val="F3F3F3"/>
                </a:solidFill>
                <a:latin typeface="Arial"/>
                <a:ea typeface="Arial"/>
                <a:cs typeface="Arial"/>
                <a:sym typeface="Arial"/>
              </a:rPr>
              <a:t>             • Receives scalar reward Rt </a:t>
            </a:r>
            <a:endParaRPr sz="1400">
              <a:solidFill>
                <a:srgbClr val="F3F3F3"/>
              </a:solidFill>
              <a:latin typeface="Arial"/>
              <a:ea typeface="Arial"/>
              <a:cs typeface="Arial"/>
              <a:sym typeface="Arial"/>
            </a:endParaRPr>
          </a:p>
          <a:p>
            <a:pPr indent="0" lvl="0" marL="0" marR="5715" rtl="0" algn="l">
              <a:lnSpc>
                <a:spcPct val="103000"/>
              </a:lnSpc>
              <a:spcBef>
                <a:spcPts val="300"/>
              </a:spcBef>
              <a:spcAft>
                <a:spcPts val="0"/>
              </a:spcAft>
              <a:buClr>
                <a:srgbClr val="000000"/>
              </a:buClr>
              <a:buFont typeface="Arial"/>
              <a:buNone/>
            </a:pPr>
            <a:r>
              <a:rPr lang="en" sz="1600">
                <a:solidFill>
                  <a:srgbClr val="F3F3F3"/>
                </a:solidFill>
                <a:latin typeface="Arial"/>
                <a:ea typeface="Arial"/>
                <a:cs typeface="Arial"/>
                <a:sym typeface="Arial"/>
              </a:rPr>
              <a:t>The environment:</a:t>
            </a:r>
            <a:r>
              <a:rPr lang="en" sz="1400">
                <a:solidFill>
                  <a:srgbClr val="F3F3F3"/>
                </a:solidFill>
                <a:latin typeface="Arial"/>
                <a:ea typeface="Arial"/>
                <a:cs typeface="Arial"/>
                <a:sym typeface="Arial"/>
              </a:rPr>
              <a:t> </a:t>
            </a:r>
            <a:endParaRPr sz="1400">
              <a:solidFill>
                <a:srgbClr val="F3F3F3"/>
              </a:solidFill>
              <a:latin typeface="Arial"/>
              <a:ea typeface="Arial"/>
              <a:cs typeface="Arial"/>
              <a:sym typeface="Arial"/>
            </a:endParaRPr>
          </a:p>
          <a:p>
            <a:pPr indent="457200" lvl="0" marL="0" marR="5715" rtl="0" algn="l">
              <a:lnSpc>
                <a:spcPct val="103000"/>
              </a:lnSpc>
              <a:spcBef>
                <a:spcPts val="300"/>
              </a:spcBef>
              <a:spcAft>
                <a:spcPts val="0"/>
              </a:spcAft>
              <a:buClr>
                <a:srgbClr val="000000"/>
              </a:buClr>
              <a:buFont typeface="Arial"/>
              <a:buNone/>
            </a:pPr>
            <a:r>
              <a:rPr lang="en" sz="1400">
                <a:solidFill>
                  <a:srgbClr val="F3F3F3"/>
                </a:solidFill>
                <a:latin typeface="Arial"/>
                <a:ea typeface="Arial"/>
                <a:cs typeface="Arial"/>
                <a:sym typeface="Arial"/>
              </a:rPr>
              <a:t>    • Receives action At </a:t>
            </a:r>
            <a:endParaRPr sz="1400">
              <a:solidFill>
                <a:srgbClr val="F3F3F3"/>
              </a:solidFill>
              <a:latin typeface="Arial"/>
              <a:ea typeface="Arial"/>
              <a:cs typeface="Arial"/>
              <a:sym typeface="Arial"/>
            </a:endParaRPr>
          </a:p>
          <a:p>
            <a:pPr indent="0" lvl="0" marL="0" marR="5715" rtl="0" algn="l">
              <a:lnSpc>
                <a:spcPct val="103000"/>
              </a:lnSpc>
              <a:spcBef>
                <a:spcPts val="300"/>
              </a:spcBef>
              <a:spcAft>
                <a:spcPts val="0"/>
              </a:spcAft>
              <a:buClr>
                <a:srgbClr val="000000"/>
              </a:buClr>
              <a:buFont typeface="Arial"/>
              <a:buNone/>
            </a:pPr>
            <a:r>
              <a:rPr lang="en" sz="1400">
                <a:solidFill>
                  <a:srgbClr val="F3F3F3"/>
                </a:solidFill>
                <a:latin typeface="Arial"/>
                <a:ea typeface="Arial"/>
                <a:cs typeface="Arial"/>
                <a:sym typeface="Arial"/>
              </a:rPr>
              <a:t>             • Emits observation Ot+1</a:t>
            </a:r>
            <a:endParaRPr sz="1400">
              <a:solidFill>
                <a:srgbClr val="F3F3F3"/>
              </a:solidFill>
              <a:latin typeface="Arial"/>
              <a:ea typeface="Arial"/>
              <a:cs typeface="Arial"/>
              <a:sym typeface="Arial"/>
            </a:endParaRPr>
          </a:p>
          <a:p>
            <a:pPr indent="457200" lvl="0" marL="0" marR="5715" rtl="0" algn="l">
              <a:lnSpc>
                <a:spcPct val="103000"/>
              </a:lnSpc>
              <a:spcBef>
                <a:spcPts val="300"/>
              </a:spcBef>
              <a:spcAft>
                <a:spcPts val="0"/>
              </a:spcAft>
              <a:buClr>
                <a:srgbClr val="000000"/>
              </a:buClr>
              <a:buFont typeface="Arial"/>
              <a:buNone/>
            </a:pPr>
            <a:r>
              <a:rPr lang="en" sz="1400">
                <a:solidFill>
                  <a:srgbClr val="F3F3F3"/>
                </a:solidFill>
                <a:latin typeface="Arial"/>
                <a:ea typeface="Arial"/>
                <a:cs typeface="Arial"/>
                <a:sym typeface="Arial"/>
              </a:rPr>
              <a:t>    • Emits scalar reward Rt+1</a:t>
            </a:r>
            <a:endParaRPr sz="1400">
              <a:solidFill>
                <a:srgbClr val="F3F3F3"/>
              </a:solidFill>
              <a:latin typeface="Arial"/>
              <a:ea typeface="Arial"/>
              <a:cs typeface="Arial"/>
              <a:sym typeface="Arial"/>
            </a:endParaRPr>
          </a:p>
        </p:txBody>
      </p:sp>
      <p:pic>
        <p:nvPicPr>
          <p:cNvPr id="173" name="Google Shape;173;p18"/>
          <p:cNvPicPr preferRelativeResize="0"/>
          <p:nvPr/>
        </p:nvPicPr>
        <p:blipFill>
          <a:blip r:embed="rId3">
            <a:alphaModFix/>
          </a:blip>
          <a:stretch>
            <a:fillRect/>
          </a:stretch>
        </p:blipFill>
        <p:spPr>
          <a:xfrm>
            <a:off x="4948400" y="2534525"/>
            <a:ext cx="3821550" cy="1688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None/>
            </a:pPr>
            <a:r>
              <a:rPr lang="en">
                <a:solidFill>
                  <a:srgbClr val="DBF9FF"/>
                </a:solidFill>
                <a:latin typeface="Trebuchet MS"/>
                <a:ea typeface="Trebuchet MS"/>
                <a:cs typeface="Trebuchet MS"/>
                <a:sym typeface="Trebuchet MS"/>
              </a:rPr>
              <a:t>Brief Background</a:t>
            </a:r>
            <a:endParaRPr/>
          </a:p>
        </p:txBody>
      </p:sp>
      <p:sp>
        <p:nvSpPr>
          <p:cNvPr id="179" name="Google Shape;179;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12700" marR="273685" rtl="0" algn="l">
              <a:lnSpc>
                <a:spcPct val="103000"/>
              </a:lnSpc>
              <a:spcBef>
                <a:spcPts val="0"/>
              </a:spcBef>
              <a:spcAft>
                <a:spcPts val="0"/>
              </a:spcAft>
              <a:buClr>
                <a:srgbClr val="000000"/>
              </a:buClr>
              <a:buFont typeface="Arial"/>
              <a:buNone/>
            </a:pPr>
            <a:r>
              <a:rPr lang="en" sz="1400">
                <a:solidFill>
                  <a:srgbClr val="F3F3F3"/>
                </a:solidFill>
                <a:latin typeface="Arial"/>
                <a:ea typeface="Arial"/>
                <a:cs typeface="Arial"/>
                <a:sym typeface="Arial"/>
              </a:rPr>
              <a:t>We broadly used two methods - </a:t>
            </a:r>
            <a:endParaRPr sz="1400">
              <a:solidFill>
                <a:srgbClr val="F3F3F3"/>
              </a:solidFill>
              <a:latin typeface="Arial"/>
              <a:ea typeface="Arial"/>
              <a:cs typeface="Arial"/>
              <a:sym typeface="Arial"/>
            </a:endParaRPr>
          </a:p>
          <a:p>
            <a:pPr indent="0" lvl="0" marL="12700" marR="273685" rtl="0" algn="l">
              <a:lnSpc>
                <a:spcPct val="103000"/>
              </a:lnSpc>
              <a:spcBef>
                <a:spcPts val="0"/>
              </a:spcBef>
              <a:spcAft>
                <a:spcPts val="0"/>
              </a:spcAft>
              <a:buClr>
                <a:srgbClr val="000000"/>
              </a:buClr>
              <a:buFont typeface="Arial"/>
              <a:buNone/>
            </a:pPr>
            <a:r>
              <a:t/>
            </a:r>
            <a:endParaRPr sz="1400">
              <a:solidFill>
                <a:srgbClr val="F3F3F3"/>
              </a:solidFill>
              <a:latin typeface="Arial"/>
              <a:ea typeface="Arial"/>
              <a:cs typeface="Arial"/>
              <a:sym typeface="Arial"/>
            </a:endParaRPr>
          </a:p>
          <a:p>
            <a:pPr indent="-317500" lvl="0" marL="457200" marR="273685" rtl="0" algn="l">
              <a:lnSpc>
                <a:spcPct val="103000"/>
              </a:lnSpc>
              <a:spcBef>
                <a:spcPts val="0"/>
              </a:spcBef>
              <a:spcAft>
                <a:spcPts val="0"/>
              </a:spcAft>
              <a:buClr>
                <a:srgbClr val="F3F3F3"/>
              </a:buClr>
              <a:buSzPts val="1400"/>
              <a:buFont typeface="Arial"/>
              <a:buAutoNum type="arabicPeriod"/>
            </a:pPr>
            <a:r>
              <a:rPr lang="en" sz="1400">
                <a:solidFill>
                  <a:srgbClr val="F3F3F3"/>
                </a:solidFill>
                <a:latin typeface="Arial"/>
                <a:ea typeface="Arial"/>
                <a:cs typeface="Arial"/>
                <a:sym typeface="Arial"/>
              </a:rPr>
              <a:t>Q learning</a:t>
            </a:r>
            <a:endParaRPr sz="1400">
              <a:solidFill>
                <a:srgbClr val="F3F3F3"/>
              </a:solidFill>
              <a:latin typeface="Arial"/>
              <a:ea typeface="Arial"/>
              <a:cs typeface="Arial"/>
              <a:sym typeface="Arial"/>
            </a:endParaRPr>
          </a:p>
          <a:p>
            <a:pPr indent="-317500" lvl="0" marL="457200" marR="273685" rtl="0" algn="l">
              <a:lnSpc>
                <a:spcPct val="103000"/>
              </a:lnSpc>
              <a:spcBef>
                <a:spcPts val="0"/>
              </a:spcBef>
              <a:spcAft>
                <a:spcPts val="0"/>
              </a:spcAft>
              <a:buClr>
                <a:srgbClr val="F3F3F3"/>
              </a:buClr>
              <a:buSzPts val="1400"/>
              <a:buFont typeface="Arial"/>
              <a:buAutoNum type="arabicPeriod"/>
            </a:pPr>
            <a:r>
              <a:rPr lang="en" sz="1400">
                <a:solidFill>
                  <a:srgbClr val="F3F3F3"/>
                </a:solidFill>
                <a:latin typeface="Arial"/>
                <a:ea typeface="Arial"/>
                <a:cs typeface="Arial"/>
                <a:sym typeface="Arial"/>
              </a:rPr>
              <a:t>Policy  Gradients.</a:t>
            </a:r>
            <a:endParaRPr sz="1400">
              <a:solidFill>
                <a:srgbClr val="F3F3F3"/>
              </a:solidFill>
              <a:latin typeface="Arial"/>
              <a:ea typeface="Arial"/>
              <a:cs typeface="Arial"/>
              <a:sym typeface="Arial"/>
            </a:endParaRPr>
          </a:p>
          <a:p>
            <a:pPr indent="0" lvl="0" marL="457200" marR="273685" rtl="0" algn="l">
              <a:lnSpc>
                <a:spcPct val="103000"/>
              </a:lnSpc>
              <a:spcBef>
                <a:spcPts val="0"/>
              </a:spcBef>
              <a:spcAft>
                <a:spcPts val="0"/>
              </a:spcAft>
              <a:buNone/>
            </a:pPr>
            <a:r>
              <a:t/>
            </a:r>
            <a:endParaRPr sz="1400">
              <a:solidFill>
                <a:srgbClr val="F3F3F3"/>
              </a:solidFill>
              <a:latin typeface="Arial"/>
              <a:ea typeface="Arial"/>
              <a:cs typeface="Arial"/>
              <a:sym typeface="Arial"/>
            </a:endParaRPr>
          </a:p>
          <a:p>
            <a:pPr indent="0" lvl="0" marL="12700" marR="5080" rtl="0" algn="l">
              <a:lnSpc>
                <a:spcPct val="103000"/>
              </a:lnSpc>
              <a:spcBef>
                <a:spcPts val="300"/>
              </a:spcBef>
              <a:spcAft>
                <a:spcPts val="0"/>
              </a:spcAft>
              <a:buNone/>
            </a:pPr>
            <a:r>
              <a:rPr lang="en" sz="1400">
                <a:solidFill>
                  <a:srgbClr val="F3F3F3"/>
                </a:solidFill>
                <a:latin typeface="Arial"/>
                <a:ea typeface="Arial"/>
                <a:cs typeface="Arial"/>
                <a:sym typeface="Arial"/>
              </a:rPr>
              <a:t>Q learning approximates the maximum expected return for  performing an action at a given state using an action-value (Q) function.</a:t>
            </a:r>
            <a:endParaRPr sz="1400">
              <a:solidFill>
                <a:srgbClr val="F3F3F3"/>
              </a:solidFill>
              <a:latin typeface="Arial"/>
              <a:ea typeface="Arial"/>
              <a:cs typeface="Arial"/>
              <a:sym typeface="Arial"/>
            </a:endParaRPr>
          </a:p>
          <a:p>
            <a:pPr indent="0" lvl="0" marL="0" marR="5080" rtl="0" algn="l">
              <a:lnSpc>
                <a:spcPct val="103000"/>
              </a:lnSpc>
              <a:spcBef>
                <a:spcPts val="300"/>
              </a:spcBef>
              <a:spcAft>
                <a:spcPts val="0"/>
              </a:spcAft>
              <a:buNone/>
            </a:pPr>
            <a:r>
              <a:t/>
            </a:r>
            <a:endParaRPr sz="1400">
              <a:solidFill>
                <a:srgbClr val="F3F3F3"/>
              </a:solidFill>
              <a:latin typeface="Arial"/>
              <a:ea typeface="Arial"/>
              <a:cs typeface="Arial"/>
              <a:sym typeface="Arial"/>
            </a:endParaRPr>
          </a:p>
          <a:p>
            <a:pPr indent="0" lvl="0" marL="12700" marR="100330" rtl="0" algn="l">
              <a:lnSpc>
                <a:spcPct val="103000"/>
              </a:lnSpc>
              <a:spcBef>
                <a:spcPts val="300"/>
              </a:spcBef>
              <a:spcAft>
                <a:spcPts val="0"/>
              </a:spcAft>
              <a:buClr>
                <a:srgbClr val="000000"/>
              </a:buClr>
              <a:buFont typeface="Arial"/>
              <a:buNone/>
            </a:pPr>
            <a:r>
              <a:rPr lang="en" sz="1400">
                <a:solidFill>
                  <a:srgbClr val="F3F3F3"/>
                </a:solidFill>
                <a:latin typeface="Arial"/>
                <a:ea typeface="Arial"/>
                <a:cs typeface="Arial"/>
                <a:sym typeface="Arial"/>
              </a:rPr>
              <a:t>Policy gradient methods rely upon optimizing  parametrized policies with respect to the expected return  (long-term cumulative reward) by gradient descent.</a:t>
            </a:r>
            <a:endParaRPr sz="1400">
              <a:solidFill>
                <a:srgbClr val="F3F3F3"/>
              </a:solidFill>
              <a:latin typeface="Arial"/>
              <a:ea typeface="Arial"/>
              <a:cs typeface="Arial"/>
              <a:sym typeface="Arial"/>
            </a:endParaRPr>
          </a:p>
          <a:p>
            <a:pPr indent="0" lvl="0" marL="0" rtl="0" algn="l">
              <a:spcBef>
                <a:spcPts val="0"/>
              </a:spcBef>
              <a:spcAft>
                <a:spcPts val="1600"/>
              </a:spcAft>
              <a:buNone/>
            </a:pPr>
            <a:r>
              <a:t/>
            </a:r>
            <a:endParaRPr sz="1400">
              <a:solidFill>
                <a:srgbClr val="F3F3F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12700" rtl="0" algn="l">
              <a:spcBef>
                <a:spcPts val="0"/>
              </a:spcBef>
              <a:spcAft>
                <a:spcPts val="0"/>
              </a:spcAft>
              <a:buClr>
                <a:srgbClr val="000000"/>
              </a:buClr>
              <a:buFont typeface="Arial"/>
              <a:buNone/>
            </a:pPr>
            <a:r>
              <a:rPr lang="en">
                <a:solidFill>
                  <a:srgbClr val="DBF9FF"/>
                </a:solidFill>
                <a:latin typeface="Trebuchet MS"/>
                <a:ea typeface="Trebuchet MS"/>
                <a:cs typeface="Trebuchet MS"/>
                <a:sym typeface="Trebuchet MS"/>
              </a:rPr>
              <a:t>What We Tried?</a:t>
            </a:r>
            <a:endParaRPr>
              <a:solidFill>
                <a:srgbClr val="DBF9FF"/>
              </a:solidFill>
            </a:endParaRPr>
          </a:p>
        </p:txBody>
      </p:sp>
      <p:sp>
        <p:nvSpPr>
          <p:cNvPr id="185" name="Google Shape;185;p20"/>
          <p:cNvSpPr txBox="1"/>
          <p:nvPr>
            <p:ph idx="1" type="body"/>
          </p:nvPr>
        </p:nvSpPr>
        <p:spPr>
          <a:xfrm>
            <a:off x="1297500" y="1307850"/>
            <a:ext cx="7038900" cy="3646200"/>
          </a:xfrm>
          <a:prstGeom prst="rect">
            <a:avLst/>
          </a:prstGeom>
        </p:spPr>
        <p:txBody>
          <a:bodyPr anchorCtr="0" anchor="t" bIns="91425" lIns="91425" spcFirstLastPara="1" rIns="91425" wrap="square" tIns="91425">
            <a:noAutofit/>
          </a:bodyPr>
          <a:lstStyle/>
          <a:p>
            <a:pPr indent="0" lvl="0" marL="0" marR="135890" rtl="0" algn="l">
              <a:lnSpc>
                <a:spcPct val="103000"/>
              </a:lnSpc>
              <a:spcBef>
                <a:spcPts val="0"/>
              </a:spcBef>
              <a:spcAft>
                <a:spcPts val="0"/>
              </a:spcAft>
              <a:buClr>
                <a:srgbClr val="000000"/>
              </a:buClr>
              <a:buFont typeface="Arial"/>
              <a:buNone/>
            </a:pPr>
            <a:r>
              <a:rPr lang="en" sz="1400">
                <a:solidFill>
                  <a:srgbClr val="F3F3F3"/>
                </a:solidFill>
                <a:latin typeface="Arial"/>
                <a:ea typeface="Arial"/>
                <a:cs typeface="Arial"/>
                <a:sym typeface="Arial"/>
              </a:rPr>
              <a:t>We tested our algorithms on ’Pong’ - A two-dimensional  game similar to table tennis.</a:t>
            </a:r>
            <a:endParaRPr sz="1400">
              <a:solidFill>
                <a:srgbClr val="F3F3F3"/>
              </a:solidFill>
              <a:latin typeface="Arial"/>
              <a:ea typeface="Arial"/>
              <a:cs typeface="Arial"/>
              <a:sym typeface="Arial"/>
            </a:endParaRPr>
          </a:p>
          <a:p>
            <a:pPr indent="0" lvl="0" marL="0" marR="5080" rtl="0" algn="l">
              <a:lnSpc>
                <a:spcPct val="103000"/>
              </a:lnSpc>
              <a:spcBef>
                <a:spcPts val="300"/>
              </a:spcBef>
              <a:spcAft>
                <a:spcPts val="0"/>
              </a:spcAft>
              <a:buClr>
                <a:srgbClr val="000000"/>
              </a:buClr>
              <a:buFont typeface="Arial"/>
              <a:buNone/>
            </a:pPr>
            <a:r>
              <a:rPr lang="en" sz="1400">
                <a:solidFill>
                  <a:srgbClr val="F3F3F3"/>
                </a:solidFill>
                <a:latin typeface="Arial"/>
                <a:ea typeface="Arial"/>
                <a:cs typeface="Arial"/>
                <a:sym typeface="Arial"/>
              </a:rPr>
              <a:t>Using the difference of two consecutive frames as states to  capture the motion, our agent uses Policy gradients to  learn an optimal policy by moving the policy in the  gradient(direction) indicated by the rewards.</a:t>
            </a:r>
            <a:endParaRPr sz="1400">
              <a:solidFill>
                <a:srgbClr val="F3F3F3"/>
              </a:solidFill>
            </a:endParaRPr>
          </a:p>
        </p:txBody>
      </p:sp>
      <p:pic>
        <p:nvPicPr>
          <p:cNvPr id="186" name="Google Shape;186;p20"/>
          <p:cNvPicPr preferRelativeResize="0"/>
          <p:nvPr/>
        </p:nvPicPr>
        <p:blipFill>
          <a:blip r:embed="rId3">
            <a:alphaModFix/>
          </a:blip>
          <a:stretch>
            <a:fillRect/>
          </a:stretch>
        </p:blipFill>
        <p:spPr>
          <a:xfrm>
            <a:off x="4639875" y="2868400"/>
            <a:ext cx="3638550" cy="1962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21"/>
          <p:cNvSpPr txBox="1"/>
          <p:nvPr>
            <p:ph idx="1" type="body"/>
          </p:nvPr>
        </p:nvSpPr>
        <p:spPr>
          <a:xfrm>
            <a:off x="610625" y="1452525"/>
            <a:ext cx="7038900" cy="320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Arial"/>
                <a:ea typeface="Arial"/>
                <a:cs typeface="Arial"/>
                <a:sym typeface="Arial"/>
              </a:rPr>
              <a:t>Image frame :  210x160x3   ( 100,800 sounds kind of impossible)</a:t>
            </a:r>
            <a:endParaRPr sz="1400">
              <a:latin typeface="Arial"/>
              <a:ea typeface="Arial"/>
              <a:cs typeface="Arial"/>
              <a:sym typeface="Arial"/>
            </a:endParaRPr>
          </a:p>
          <a:p>
            <a:pPr indent="0" lvl="0" marL="0" rtl="0" algn="l">
              <a:spcBef>
                <a:spcPts val="0"/>
              </a:spcBef>
              <a:spcAft>
                <a:spcPts val="0"/>
              </a:spcAft>
              <a:buNone/>
            </a:pPr>
            <a:r>
              <a:rPr lang="en" sz="1400">
                <a:latin typeface="Arial"/>
                <a:ea typeface="Arial"/>
                <a:cs typeface="Arial"/>
                <a:sym typeface="Arial"/>
              </a:rPr>
              <a:t>Action :  move the paddle UP or DOWN (i.e. a binary choice).</a:t>
            </a:r>
            <a:endParaRPr sz="1400">
              <a:latin typeface="Arial"/>
              <a:ea typeface="Arial"/>
              <a:cs typeface="Arial"/>
              <a:sym typeface="Arial"/>
            </a:endParaRPr>
          </a:p>
          <a:p>
            <a:pPr indent="0" lvl="0" marL="0" rtl="0" algn="l">
              <a:spcBef>
                <a:spcPts val="0"/>
              </a:spcBef>
              <a:spcAft>
                <a:spcPts val="0"/>
              </a:spcAft>
              <a:buNone/>
            </a:pPr>
            <a:r>
              <a:rPr lang="en" sz="1400">
                <a:latin typeface="Arial"/>
                <a:ea typeface="Arial"/>
                <a:cs typeface="Arial"/>
                <a:sym typeface="Arial"/>
              </a:rPr>
              <a:t>Reward :  +1 reward if ball hit, -1 reward if ball missed, or 0 otherwise. </a:t>
            </a:r>
            <a:endParaRPr sz="1400">
              <a:latin typeface="Arial"/>
              <a:ea typeface="Arial"/>
              <a:cs typeface="Arial"/>
              <a:sym typeface="Arial"/>
            </a:endParaRPr>
          </a:p>
          <a:p>
            <a:pPr indent="0" lvl="0" marL="0" rtl="0" algn="l">
              <a:spcBef>
                <a:spcPts val="0"/>
              </a:spcBef>
              <a:spcAft>
                <a:spcPts val="0"/>
              </a:spcAft>
              <a:buNone/>
            </a:pPr>
            <a:r>
              <a:rPr lang="en" sz="1400">
                <a:latin typeface="Arial"/>
                <a:ea typeface="Arial"/>
                <a:cs typeface="Arial"/>
                <a:sym typeface="Arial"/>
              </a:rPr>
              <a:t>Goal : To move the paddle so that we get maximum </a:t>
            </a:r>
            <a:r>
              <a:rPr lang="en" sz="1400">
                <a:latin typeface="Arial"/>
                <a:ea typeface="Arial"/>
                <a:cs typeface="Arial"/>
                <a:sym typeface="Arial"/>
              </a:rPr>
              <a:t>cumulative</a:t>
            </a:r>
            <a:r>
              <a:rPr lang="en" sz="1400">
                <a:latin typeface="Arial"/>
                <a:ea typeface="Arial"/>
                <a:cs typeface="Arial"/>
                <a:sym typeface="Arial"/>
              </a:rPr>
              <a:t> reward</a:t>
            </a:r>
            <a:r>
              <a:rPr lang="en" sz="1400">
                <a:solidFill>
                  <a:srgbClr val="000000"/>
                </a:solidFill>
                <a:latin typeface="Arial"/>
                <a:ea typeface="Arial"/>
                <a:cs typeface="Arial"/>
                <a:sym typeface="Arial"/>
              </a:rPr>
              <a:t>.</a:t>
            </a:r>
            <a:endParaRPr sz="1400">
              <a:solidFill>
                <a:srgbClr val="000000"/>
              </a:solidFill>
              <a:latin typeface="Arial"/>
              <a:ea typeface="Arial"/>
              <a:cs typeface="Arial"/>
              <a:sym typeface="Arial"/>
            </a:endParaRPr>
          </a:p>
          <a:p>
            <a:pPr indent="0" lvl="0" marL="0" rtl="0" algn="l">
              <a:spcBef>
                <a:spcPts val="0"/>
              </a:spcBef>
              <a:spcAft>
                <a:spcPts val="1600"/>
              </a:spcAft>
              <a:buNone/>
            </a:pPr>
            <a:r>
              <a:t/>
            </a:r>
            <a:endParaRPr sz="1400">
              <a:latin typeface="Arial"/>
              <a:ea typeface="Arial"/>
              <a:cs typeface="Arial"/>
              <a:sym typeface="Arial"/>
            </a:endParaRPr>
          </a:p>
        </p:txBody>
      </p:sp>
      <p:pic>
        <p:nvPicPr>
          <p:cNvPr id="192" name="Google Shape;192;p21"/>
          <p:cNvPicPr preferRelativeResize="0"/>
          <p:nvPr/>
        </p:nvPicPr>
        <p:blipFill>
          <a:blip r:embed="rId3">
            <a:alphaModFix/>
          </a:blip>
          <a:stretch>
            <a:fillRect/>
          </a:stretch>
        </p:blipFill>
        <p:spPr>
          <a:xfrm>
            <a:off x="4241663" y="2924050"/>
            <a:ext cx="4600575" cy="2057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